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5"/>
  </p:notesMasterIdLst>
  <p:handoutMasterIdLst>
    <p:handoutMasterId r:id="rId26"/>
  </p:handoutMasterIdLst>
  <p:sldIdLst>
    <p:sldId id="321" r:id="rId2"/>
    <p:sldId id="319" r:id="rId3"/>
    <p:sldId id="323" r:id="rId4"/>
    <p:sldId id="324" r:id="rId5"/>
    <p:sldId id="325" r:id="rId6"/>
    <p:sldId id="326" r:id="rId7"/>
    <p:sldId id="330" r:id="rId8"/>
    <p:sldId id="331" r:id="rId9"/>
    <p:sldId id="332" r:id="rId10"/>
    <p:sldId id="333" r:id="rId11"/>
    <p:sldId id="334" r:id="rId12"/>
    <p:sldId id="335" r:id="rId13"/>
    <p:sldId id="336" r:id="rId14"/>
    <p:sldId id="337" r:id="rId15"/>
    <p:sldId id="338" r:id="rId16"/>
    <p:sldId id="339" r:id="rId17"/>
    <p:sldId id="341" r:id="rId18"/>
    <p:sldId id="342" r:id="rId19"/>
    <p:sldId id="343" r:id="rId20"/>
    <p:sldId id="344" r:id="rId21"/>
    <p:sldId id="345" r:id="rId22"/>
    <p:sldId id="354" r:id="rId23"/>
    <p:sldId id="322"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he Genome Analysis Centre" id="{363505CC-1BD1-4141-8EB1-6C4AFDFECA6F}">
          <p14:sldIdLst>
            <p14:sldId id="321"/>
            <p14:sldId id="319"/>
            <p14:sldId id="323"/>
            <p14:sldId id="324"/>
            <p14:sldId id="325"/>
            <p14:sldId id="326"/>
            <p14:sldId id="330"/>
            <p14:sldId id="331"/>
            <p14:sldId id="332"/>
            <p14:sldId id="333"/>
            <p14:sldId id="334"/>
            <p14:sldId id="335"/>
            <p14:sldId id="336"/>
            <p14:sldId id="337"/>
            <p14:sldId id="338"/>
            <p14:sldId id="339"/>
            <p14:sldId id="341"/>
            <p14:sldId id="342"/>
            <p14:sldId id="343"/>
            <p14:sldId id="344"/>
            <p14:sldId id="345"/>
            <p14:sldId id="354"/>
            <p14:sldId id="32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80"/>
    <a:srgbClr val="3F80CD"/>
    <a:srgbClr val="003399"/>
    <a:srgbClr val="FF0033"/>
    <a:srgbClr val="0033CC"/>
    <a:srgbClr val="6699FF"/>
    <a:srgbClr val="0066FF"/>
    <a:srgbClr val="497CB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627" autoAdjust="0"/>
    <p:restoredTop sz="72497" autoAdjust="0"/>
  </p:normalViewPr>
  <p:slideViewPr>
    <p:cSldViewPr snapToGrid="0" snapToObjects="1">
      <p:cViewPr>
        <p:scale>
          <a:sx n="64" d="100"/>
          <a:sy n="64" d="100"/>
        </p:scale>
        <p:origin x="1032"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E4007F7-700F-5947-821A-DC4E80A43BC6}" type="datetime1">
              <a:rPr lang="en-GB" smtClean="0"/>
              <a:t>26/06/2019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5EC6EB5-5A9B-724B-B976-A8A6A88B1FE8}" type="slidenum">
              <a:rPr lang="en-US" smtClean="0"/>
              <a:t>‹#›</a:t>
            </a:fld>
            <a:endParaRPr lang="en-US"/>
          </a:p>
        </p:txBody>
      </p:sp>
    </p:spTree>
    <p:extLst>
      <p:ext uri="{BB962C8B-B14F-4D97-AF65-F5344CB8AC3E}">
        <p14:creationId xmlns:p14="http://schemas.microsoft.com/office/powerpoint/2010/main" val="430760570"/>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6E832D-D388-C24C-A07E-7EDC9CD21197}" type="datetime1">
              <a:rPr lang="en-GB" smtClean="0"/>
              <a:t>26/06/2019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15EDC59-5342-E941-BF32-1D69B11815E8}" type="slidenum">
              <a:rPr lang="en-US" smtClean="0"/>
              <a:t>‹#›</a:t>
            </a:fld>
            <a:endParaRPr lang="en-US"/>
          </a:p>
        </p:txBody>
      </p:sp>
    </p:spTree>
    <p:extLst>
      <p:ext uri="{BB962C8B-B14F-4D97-AF65-F5344CB8AC3E}">
        <p14:creationId xmlns:p14="http://schemas.microsoft.com/office/powerpoint/2010/main" val="222968472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Early Networking.</a:t>
            </a:r>
          </a:p>
          <a:p>
            <a:endParaRPr lang="en-GB" dirty="0"/>
          </a:p>
        </p:txBody>
      </p:sp>
      <p:sp>
        <p:nvSpPr>
          <p:cNvPr id="4" name="Slide Number Placeholder 3"/>
          <p:cNvSpPr>
            <a:spLocks noGrp="1"/>
          </p:cNvSpPr>
          <p:nvPr>
            <p:ph type="sldNum" sz="quarter" idx="10"/>
          </p:nvPr>
        </p:nvSpPr>
        <p:spPr/>
        <p:txBody>
          <a:bodyPr/>
          <a:lstStyle/>
          <a:p>
            <a:fld id="{F15EDC59-5342-E941-BF32-1D69B11815E8}" type="slidenum">
              <a:rPr lang="en-US" smtClean="0"/>
              <a:t>3</a:t>
            </a:fld>
            <a:endParaRPr lang="en-US"/>
          </a:p>
        </p:txBody>
      </p:sp>
    </p:spTree>
    <p:extLst>
      <p:ext uri="{BB962C8B-B14F-4D97-AF65-F5344CB8AC3E}">
        <p14:creationId xmlns:p14="http://schemas.microsoft.com/office/powerpoint/2010/main" val="2721153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Google, PlayStation, Android devices are all</a:t>
            </a:r>
            <a:r>
              <a:rPr lang="en-GB" baseline="0" dirty="0" smtClean="0"/>
              <a:t> Linux</a:t>
            </a:r>
            <a:endParaRPr lang="en-GB" dirty="0"/>
          </a:p>
        </p:txBody>
      </p:sp>
      <p:sp>
        <p:nvSpPr>
          <p:cNvPr id="4" name="Slide Number Placeholder 3"/>
          <p:cNvSpPr>
            <a:spLocks noGrp="1"/>
          </p:cNvSpPr>
          <p:nvPr>
            <p:ph type="sldNum" sz="quarter" idx="10"/>
          </p:nvPr>
        </p:nvSpPr>
        <p:spPr/>
        <p:txBody>
          <a:bodyPr/>
          <a:lstStyle/>
          <a:p>
            <a:fld id="{F15EDC59-5342-E941-BF32-1D69B11815E8}" type="slidenum">
              <a:rPr lang="en-US" smtClean="0"/>
              <a:t>4</a:t>
            </a:fld>
            <a:endParaRPr lang="en-US"/>
          </a:p>
        </p:txBody>
      </p:sp>
    </p:spTree>
    <p:extLst>
      <p:ext uri="{BB962C8B-B14F-4D97-AF65-F5344CB8AC3E}">
        <p14:creationId xmlns:p14="http://schemas.microsoft.com/office/powerpoint/2010/main" val="3745688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Visible source code means that when</a:t>
            </a:r>
            <a:r>
              <a:rPr lang="en-GB" baseline="0" dirty="0" smtClean="0"/>
              <a:t> an error is found you have potentially the entire community looking into it, so thousands upon thousands of people.</a:t>
            </a:r>
          </a:p>
          <a:p>
            <a:r>
              <a:rPr lang="en-GB" baseline="0" dirty="0" smtClean="0"/>
              <a:t>This means issues/faults/bugs are fixed a lot quicker than non-visible code like windows or </a:t>
            </a:r>
            <a:r>
              <a:rPr lang="en-GB" baseline="0" dirty="0" err="1" smtClean="0"/>
              <a:t>osx</a:t>
            </a:r>
            <a:endParaRPr lang="en-GB" dirty="0"/>
          </a:p>
        </p:txBody>
      </p:sp>
      <p:sp>
        <p:nvSpPr>
          <p:cNvPr id="4" name="Slide Number Placeholder 3"/>
          <p:cNvSpPr>
            <a:spLocks noGrp="1"/>
          </p:cNvSpPr>
          <p:nvPr>
            <p:ph type="sldNum" sz="quarter" idx="10"/>
          </p:nvPr>
        </p:nvSpPr>
        <p:spPr/>
        <p:txBody>
          <a:bodyPr/>
          <a:lstStyle/>
          <a:p>
            <a:fld id="{F15EDC59-5342-E941-BF32-1D69B11815E8}" type="slidenum">
              <a:rPr lang="en-US" smtClean="0"/>
              <a:t>5</a:t>
            </a:fld>
            <a:endParaRPr lang="en-US"/>
          </a:p>
        </p:txBody>
      </p:sp>
    </p:spTree>
    <p:extLst>
      <p:ext uri="{BB962C8B-B14F-4D97-AF65-F5344CB8AC3E}">
        <p14:creationId xmlns:p14="http://schemas.microsoft.com/office/powerpoint/2010/main" val="2336269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They have the option of playing with the commands as I talk about them or waiting to use them at the exercise</a:t>
            </a:r>
            <a:r>
              <a:rPr lang="en-GB" baseline="0" dirty="0" smtClean="0"/>
              <a:t> step.</a:t>
            </a:r>
          </a:p>
          <a:p>
            <a:endParaRPr lang="en-GB" baseline="0" dirty="0" smtClean="0"/>
          </a:p>
          <a:p>
            <a:r>
              <a:rPr lang="en-GB" baseline="0" dirty="0" smtClean="0"/>
              <a:t>Either way note that Linux is case sensitive</a:t>
            </a:r>
          </a:p>
          <a:p>
            <a:endParaRPr lang="en-GB" dirty="0"/>
          </a:p>
        </p:txBody>
      </p:sp>
      <p:sp>
        <p:nvSpPr>
          <p:cNvPr id="4" name="Slide Number Placeholder 3"/>
          <p:cNvSpPr>
            <a:spLocks noGrp="1"/>
          </p:cNvSpPr>
          <p:nvPr>
            <p:ph type="sldNum" sz="quarter" idx="10"/>
          </p:nvPr>
        </p:nvSpPr>
        <p:spPr/>
        <p:txBody>
          <a:bodyPr/>
          <a:lstStyle/>
          <a:p>
            <a:fld id="{F15EDC59-5342-E941-BF32-1D69B11815E8}" type="slidenum">
              <a:rPr lang="en-US" smtClean="0"/>
              <a:t>9</a:t>
            </a:fld>
            <a:endParaRPr lang="en-US"/>
          </a:p>
        </p:txBody>
      </p:sp>
    </p:spTree>
    <p:extLst>
      <p:ext uri="{BB962C8B-B14F-4D97-AF65-F5344CB8AC3E}">
        <p14:creationId xmlns:p14="http://schemas.microsoft.com/office/powerpoint/2010/main" val="2573152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Highlight the PWD command,</a:t>
            </a:r>
            <a:r>
              <a:rPr lang="en-GB" baseline="0" dirty="0" smtClean="0"/>
              <a:t> LS command and MAN command</a:t>
            </a:r>
            <a:endParaRPr lang="en-GB" dirty="0"/>
          </a:p>
        </p:txBody>
      </p:sp>
      <p:sp>
        <p:nvSpPr>
          <p:cNvPr id="4" name="Slide Number Placeholder 3"/>
          <p:cNvSpPr>
            <a:spLocks noGrp="1"/>
          </p:cNvSpPr>
          <p:nvPr>
            <p:ph type="sldNum" sz="quarter" idx="10"/>
          </p:nvPr>
        </p:nvSpPr>
        <p:spPr/>
        <p:txBody>
          <a:bodyPr/>
          <a:lstStyle/>
          <a:p>
            <a:fld id="{F15EDC59-5342-E941-BF32-1D69B11815E8}" type="slidenum">
              <a:rPr lang="en-US" smtClean="0"/>
              <a:t>11</a:t>
            </a:fld>
            <a:endParaRPr lang="en-US"/>
          </a:p>
        </p:txBody>
      </p:sp>
    </p:spTree>
    <p:extLst>
      <p:ext uri="{BB962C8B-B14F-4D97-AF65-F5344CB8AC3E}">
        <p14:creationId xmlns:p14="http://schemas.microsoft.com/office/powerpoint/2010/main" val="2320780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Hierarchy system, go up</a:t>
            </a:r>
            <a:r>
              <a:rPr lang="en-GB" baseline="0" dirty="0" smtClean="0"/>
              <a:t> and down, not side to side.</a:t>
            </a:r>
            <a:endParaRPr lang="en-GB" dirty="0"/>
          </a:p>
        </p:txBody>
      </p:sp>
      <p:sp>
        <p:nvSpPr>
          <p:cNvPr id="4" name="Slide Number Placeholder 3"/>
          <p:cNvSpPr>
            <a:spLocks noGrp="1"/>
          </p:cNvSpPr>
          <p:nvPr>
            <p:ph type="sldNum" sz="quarter" idx="10"/>
          </p:nvPr>
        </p:nvSpPr>
        <p:spPr/>
        <p:txBody>
          <a:bodyPr/>
          <a:lstStyle/>
          <a:p>
            <a:fld id="{F15EDC59-5342-E941-BF32-1D69B11815E8}" type="slidenum">
              <a:rPr lang="en-US" smtClean="0"/>
              <a:t>15</a:t>
            </a:fld>
            <a:endParaRPr lang="en-US"/>
          </a:p>
        </p:txBody>
      </p:sp>
    </p:spTree>
    <p:extLst>
      <p:ext uri="{BB962C8B-B14F-4D97-AF65-F5344CB8AC3E}">
        <p14:creationId xmlns:p14="http://schemas.microsoft.com/office/powerpoint/2010/main" val="2399076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Highlight</a:t>
            </a:r>
            <a:r>
              <a:rPr lang="en-GB" baseline="0" dirty="0" smtClean="0"/>
              <a:t> the space in the CD .. Command.</a:t>
            </a:r>
          </a:p>
          <a:p>
            <a:endParaRPr lang="en-GB" baseline="0" dirty="0" smtClean="0"/>
          </a:p>
          <a:p>
            <a:r>
              <a:rPr lang="en-GB" baseline="0" dirty="0" smtClean="0"/>
              <a:t>Advise that they might need to use shift+| or ¬ to get the ~</a:t>
            </a:r>
            <a:endParaRPr lang="en-GB" dirty="0"/>
          </a:p>
        </p:txBody>
      </p:sp>
      <p:sp>
        <p:nvSpPr>
          <p:cNvPr id="4" name="Slide Number Placeholder 3"/>
          <p:cNvSpPr>
            <a:spLocks noGrp="1"/>
          </p:cNvSpPr>
          <p:nvPr>
            <p:ph type="sldNum" sz="quarter" idx="10"/>
          </p:nvPr>
        </p:nvSpPr>
        <p:spPr/>
        <p:txBody>
          <a:bodyPr/>
          <a:lstStyle/>
          <a:p>
            <a:fld id="{F15EDC59-5342-E941-BF32-1D69B11815E8}" type="slidenum">
              <a:rPr lang="en-US" smtClean="0"/>
              <a:t>17</a:t>
            </a:fld>
            <a:endParaRPr lang="en-US"/>
          </a:p>
        </p:txBody>
      </p:sp>
    </p:spTree>
    <p:extLst>
      <p:ext uri="{BB962C8B-B14F-4D97-AF65-F5344CB8AC3E}">
        <p14:creationId xmlns:p14="http://schemas.microsoft.com/office/powerpoint/2010/main" val="1075739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219EAD19-18CD-7148-A213-C7765E31A181}" type="datetime1">
              <a:rPr lang="en-GB" smtClean="0"/>
              <a:t>26/06/2019</a:t>
            </a:fld>
            <a:endParaRPr lang="en-US"/>
          </a:p>
        </p:txBody>
      </p:sp>
      <p:sp>
        <p:nvSpPr>
          <p:cNvPr id="5" name="Footer Placeholder 4"/>
          <p:cNvSpPr>
            <a:spLocks noGrp="1"/>
          </p:cNvSpPr>
          <p:nvPr>
            <p:ph type="ftr" sz="quarter" idx="11"/>
          </p:nvPr>
        </p:nvSpPr>
        <p:spPr/>
        <p:txBody>
          <a:bodyPr/>
          <a:lstStyle/>
          <a:p>
            <a:r>
              <a:rPr lang="en-US" smtClean="0"/>
              <a:t>The Genome Analysis Centre</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2495339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DE16F3FF-E3AA-F54D-A97A-45733C6D41F4}" type="datetime1">
              <a:rPr lang="en-GB" smtClean="0"/>
              <a:t>26/06/2019</a:t>
            </a:fld>
            <a:endParaRPr lang="en-US"/>
          </a:p>
        </p:txBody>
      </p:sp>
      <p:sp>
        <p:nvSpPr>
          <p:cNvPr id="5" name="Footer Placeholder 4"/>
          <p:cNvSpPr>
            <a:spLocks noGrp="1"/>
          </p:cNvSpPr>
          <p:nvPr>
            <p:ph type="ftr" sz="quarter" idx="11"/>
          </p:nvPr>
        </p:nvSpPr>
        <p:spPr/>
        <p:txBody>
          <a:bodyPr/>
          <a:lstStyle/>
          <a:p>
            <a:r>
              <a:rPr lang="en-US" smtClean="0"/>
              <a:t>The Genome Analysis Centre</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4237595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1ABFF970-2F00-0F4C-8F99-A13CBCEB4DA4}" type="datetime1">
              <a:rPr lang="en-GB" smtClean="0"/>
              <a:t>26/06/2019</a:t>
            </a:fld>
            <a:endParaRPr lang="en-US"/>
          </a:p>
        </p:txBody>
      </p:sp>
      <p:sp>
        <p:nvSpPr>
          <p:cNvPr id="5" name="Footer Placeholder 4"/>
          <p:cNvSpPr>
            <a:spLocks noGrp="1"/>
          </p:cNvSpPr>
          <p:nvPr>
            <p:ph type="ftr" sz="quarter" idx="11"/>
          </p:nvPr>
        </p:nvSpPr>
        <p:spPr/>
        <p:txBody>
          <a:bodyPr/>
          <a:lstStyle/>
          <a:p>
            <a:r>
              <a:rPr lang="en-US" smtClean="0"/>
              <a:t>The Genome Analysis Centre</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2550066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6A3499DA-72C0-3744-A3BA-17731EE104CB}" type="datetime1">
              <a:rPr lang="en-GB" smtClean="0"/>
              <a:t>26/06/2019</a:t>
            </a:fld>
            <a:endParaRPr lang="en-US"/>
          </a:p>
        </p:txBody>
      </p:sp>
      <p:sp>
        <p:nvSpPr>
          <p:cNvPr id="5" name="Footer Placeholder 4"/>
          <p:cNvSpPr>
            <a:spLocks noGrp="1"/>
          </p:cNvSpPr>
          <p:nvPr>
            <p:ph type="ftr" sz="quarter" idx="11"/>
          </p:nvPr>
        </p:nvSpPr>
        <p:spPr/>
        <p:txBody>
          <a:bodyPr/>
          <a:lstStyle/>
          <a:p>
            <a:r>
              <a:rPr lang="en-US" smtClean="0"/>
              <a:t>The Genome Analysis Centre</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184559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CAB3A20F-955F-2444-8AAE-992C36BDA85F}" type="datetime1">
              <a:rPr lang="en-GB" smtClean="0"/>
              <a:t>26/06/2019</a:t>
            </a:fld>
            <a:endParaRPr lang="en-US"/>
          </a:p>
        </p:txBody>
      </p:sp>
      <p:sp>
        <p:nvSpPr>
          <p:cNvPr id="5" name="Footer Placeholder 4"/>
          <p:cNvSpPr>
            <a:spLocks noGrp="1"/>
          </p:cNvSpPr>
          <p:nvPr>
            <p:ph type="ftr" sz="quarter" idx="11"/>
          </p:nvPr>
        </p:nvSpPr>
        <p:spPr/>
        <p:txBody>
          <a:bodyPr/>
          <a:lstStyle/>
          <a:p>
            <a:r>
              <a:rPr lang="en-US" smtClean="0"/>
              <a:t>The Genome Analysis Centre</a:t>
            </a:r>
            <a:endParaRPr lang="en-US"/>
          </a:p>
        </p:txBody>
      </p:sp>
      <p:sp>
        <p:nvSpPr>
          <p:cNvPr id="6" name="Slide Number Placeholder 5"/>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3198525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7C3AC86E-A935-7549-BEE2-220A577A3076}" type="datetime1">
              <a:rPr lang="en-GB" smtClean="0"/>
              <a:t>26/06/2019</a:t>
            </a:fld>
            <a:endParaRPr lang="en-US"/>
          </a:p>
        </p:txBody>
      </p:sp>
      <p:sp>
        <p:nvSpPr>
          <p:cNvPr id="6" name="Footer Placeholder 5"/>
          <p:cNvSpPr>
            <a:spLocks noGrp="1"/>
          </p:cNvSpPr>
          <p:nvPr>
            <p:ph type="ftr" sz="quarter" idx="11"/>
          </p:nvPr>
        </p:nvSpPr>
        <p:spPr/>
        <p:txBody>
          <a:bodyPr/>
          <a:lstStyle/>
          <a:p>
            <a:r>
              <a:rPr lang="en-US" smtClean="0"/>
              <a:t>The Genome Analysis Centre</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1097541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00B65290-8A14-6742-88F0-7F4F6C200FBD}" type="datetime1">
              <a:rPr lang="en-GB" smtClean="0"/>
              <a:t>26/06/2019</a:t>
            </a:fld>
            <a:endParaRPr lang="en-US"/>
          </a:p>
        </p:txBody>
      </p:sp>
      <p:sp>
        <p:nvSpPr>
          <p:cNvPr id="8" name="Footer Placeholder 7"/>
          <p:cNvSpPr>
            <a:spLocks noGrp="1"/>
          </p:cNvSpPr>
          <p:nvPr>
            <p:ph type="ftr" sz="quarter" idx="11"/>
          </p:nvPr>
        </p:nvSpPr>
        <p:spPr/>
        <p:txBody>
          <a:bodyPr/>
          <a:lstStyle/>
          <a:p>
            <a:r>
              <a:rPr lang="en-US" smtClean="0"/>
              <a:t>The Genome Analysis Centre</a:t>
            </a:r>
            <a:endParaRPr lang="en-US"/>
          </a:p>
        </p:txBody>
      </p:sp>
      <p:sp>
        <p:nvSpPr>
          <p:cNvPr id="9" name="Slide Number Placeholder 8"/>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30084264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5E802AAC-8047-F44A-8829-FAB431F5CBE3}" type="datetime1">
              <a:rPr lang="en-GB" smtClean="0"/>
              <a:t>26/06/2019</a:t>
            </a:fld>
            <a:endParaRPr lang="en-US"/>
          </a:p>
        </p:txBody>
      </p:sp>
      <p:sp>
        <p:nvSpPr>
          <p:cNvPr id="4" name="Footer Placeholder 3"/>
          <p:cNvSpPr>
            <a:spLocks noGrp="1"/>
          </p:cNvSpPr>
          <p:nvPr>
            <p:ph type="ftr" sz="quarter" idx="11"/>
          </p:nvPr>
        </p:nvSpPr>
        <p:spPr/>
        <p:txBody>
          <a:bodyPr/>
          <a:lstStyle/>
          <a:p>
            <a:r>
              <a:rPr lang="en-US" smtClean="0"/>
              <a:t>The Genome Analysis Centre</a:t>
            </a:r>
            <a:endParaRPr lang="en-US"/>
          </a:p>
        </p:txBody>
      </p:sp>
      <p:sp>
        <p:nvSpPr>
          <p:cNvPr id="5" name="Slide Number Placeholder 4"/>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641117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A1D974-3FE6-1F4A-B7B0-DC9929055D4F}" type="datetime1">
              <a:rPr lang="en-GB" smtClean="0"/>
              <a:t>26/06/2019</a:t>
            </a:fld>
            <a:endParaRPr lang="en-US"/>
          </a:p>
        </p:txBody>
      </p:sp>
      <p:sp>
        <p:nvSpPr>
          <p:cNvPr id="3" name="Footer Placeholder 2"/>
          <p:cNvSpPr>
            <a:spLocks noGrp="1"/>
          </p:cNvSpPr>
          <p:nvPr>
            <p:ph type="ftr" sz="quarter" idx="11"/>
          </p:nvPr>
        </p:nvSpPr>
        <p:spPr/>
        <p:txBody>
          <a:bodyPr/>
          <a:lstStyle/>
          <a:p>
            <a:r>
              <a:rPr lang="en-US" smtClean="0"/>
              <a:t>The Genome Analysis Centre</a:t>
            </a:r>
            <a:endParaRPr lang="en-US"/>
          </a:p>
        </p:txBody>
      </p:sp>
      <p:sp>
        <p:nvSpPr>
          <p:cNvPr id="4" name="Slide Number Placeholder 3"/>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1604876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E42A7BFC-3811-C546-83E6-5C304419C9BC}" type="datetime1">
              <a:rPr lang="en-GB" smtClean="0"/>
              <a:t>26/06/2019</a:t>
            </a:fld>
            <a:endParaRPr lang="en-US"/>
          </a:p>
        </p:txBody>
      </p:sp>
      <p:sp>
        <p:nvSpPr>
          <p:cNvPr id="6" name="Footer Placeholder 5"/>
          <p:cNvSpPr>
            <a:spLocks noGrp="1"/>
          </p:cNvSpPr>
          <p:nvPr>
            <p:ph type="ftr" sz="quarter" idx="11"/>
          </p:nvPr>
        </p:nvSpPr>
        <p:spPr/>
        <p:txBody>
          <a:bodyPr/>
          <a:lstStyle/>
          <a:p>
            <a:r>
              <a:rPr lang="en-US" smtClean="0"/>
              <a:t>The Genome Analysis Centre</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2676958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7941B418-B9B9-B249-B65D-E7B8183DEF14}" type="datetime1">
              <a:rPr lang="en-GB" smtClean="0"/>
              <a:t>26/06/2019</a:t>
            </a:fld>
            <a:endParaRPr lang="en-US"/>
          </a:p>
        </p:txBody>
      </p:sp>
      <p:sp>
        <p:nvSpPr>
          <p:cNvPr id="6" name="Footer Placeholder 5"/>
          <p:cNvSpPr>
            <a:spLocks noGrp="1"/>
          </p:cNvSpPr>
          <p:nvPr>
            <p:ph type="ftr" sz="quarter" idx="11"/>
          </p:nvPr>
        </p:nvSpPr>
        <p:spPr/>
        <p:txBody>
          <a:bodyPr/>
          <a:lstStyle/>
          <a:p>
            <a:r>
              <a:rPr lang="en-US" smtClean="0"/>
              <a:t>The Genome Analysis Centre</a:t>
            </a:r>
            <a:endParaRPr lang="en-US"/>
          </a:p>
        </p:txBody>
      </p:sp>
      <p:sp>
        <p:nvSpPr>
          <p:cNvPr id="7" name="Slide Number Placeholder 6"/>
          <p:cNvSpPr>
            <a:spLocks noGrp="1"/>
          </p:cNvSpPr>
          <p:nvPr>
            <p:ph type="sldNum" sz="quarter" idx="12"/>
          </p:nvPr>
        </p:nvSpPr>
        <p:spPr/>
        <p:txBody>
          <a:bodyPr/>
          <a:lstStyle/>
          <a:p>
            <a:fld id="{4B6C3A51-3C17-0249-9ECC-FA6C0DA4621B}" type="slidenum">
              <a:rPr lang="en-US" smtClean="0"/>
              <a:t>‹#›</a:t>
            </a:fld>
            <a:endParaRPr lang="en-US"/>
          </a:p>
        </p:txBody>
      </p:sp>
    </p:spTree>
    <p:extLst>
      <p:ext uri="{BB962C8B-B14F-4D97-AF65-F5344CB8AC3E}">
        <p14:creationId xmlns:p14="http://schemas.microsoft.com/office/powerpoint/2010/main" val="877916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C3C963-D5F9-194E-934C-29B59794E2E0}" type="datetime1">
              <a:rPr lang="en-GB" smtClean="0"/>
              <a:t>26/06/2019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The Genome Analysis Centre</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6C3A51-3C17-0249-9ECC-FA6C0DA4621B}" type="slidenum">
              <a:rPr lang="en-US" smtClean="0"/>
              <a:t>‹#›</a:t>
            </a:fld>
            <a:endParaRPr lang="en-US"/>
          </a:p>
        </p:txBody>
      </p:sp>
    </p:spTree>
    <p:extLst>
      <p:ext uri="{BB962C8B-B14F-4D97-AF65-F5344CB8AC3E}">
        <p14:creationId xmlns:p14="http://schemas.microsoft.com/office/powerpoint/2010/main" val="670432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p:nvPr/>
        </p:nvCxnSpPr>
        <p:spPr>
          <a:xfrm>
            <a:off x="0" y="1421554"/>
            <a:ext cx="9144000" cy="0"/>
          </a:xfrm>
          <a:prstGeom prst="line">
            <a:avLst/>
          </a:prstGeom>
          <a:ln>
            <a:solidFill>
              <a:srgbClr val="000080"/>
            </a:solidFill>
          </a:ln>
        </p:spPr>
        <p:style>
          <a:lnRef idx="2">
            <a:schemeClr val="accent1"/>
          </a:lnRef>
          <a:fillRef idx="0">
            <a:schemeClr val="accent1"/>
          </a:fillRef>
          <a:effectRef idx="1">
            <a:schemeClr val="accent1"/>
          </a:effectRef>
          <a:fontRef idx="minor">
            <a:schemeClr val="tx1"/>
          </a:fontRef>
        </p:style>
      </p:cxnSp>
      <p:sp>
        <p:nvSpPr>
          <p:cNvPr id="9" name="Rectangle 8"/>
          <p:cNvSpPr>
            <a:spLocks/>
          </p:cNvSpPr>
          <p:nvPr/>
        </p:nvSpPr>
        <p:spPr bwMode="auto">
          <a:xfrm>
            <a:off x="2321729" y="2655994"/>
            <a:ext cx="6637867" cy="1021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pPr algn="r"/>
            <a:r>
              <a:rPr lang="en-US" sz="2000" b="1" i="1" dirty="0" smtClean="0">
                <a:solidFill>
                  <a:srgbClr val="000080"/>
                </a:solidFill>
                <a:ea typeface="ＭＳ Ｐゴシック" charset="0"/>
                <a:cs typeface="ＭＳ Ｐゴシック" charset="0"/>
              </a:rPr>
              <a:t> </a:t>
            </a:r>
            <a:r>
              <a:rPr lang="en-US" sz="4000" b="1" i="1" dirty="0" smtClean="0">
                <a:solidFill>
                  <a:srgbClr val="000080"/>
                </a:solidFill>
                <a:ea typeface="ＭＳ Ｐゴシック" charset="0"/>
                <a:cs typeface="ＭＳ Ｐゴシック" charset="0"/>
              </a:rPr>
              <a:t>A Basic Introduction to Linux</a:t>
            </a:r>
          </a:p>
        </p:txBody>
      </p:sp>
      <p:cxnSp>
        <p:nvCxnSpPr>
          <p:cNvPr id="19" name="Straight Connector 18"/>
          <p:cNvCxnSpPr/>
          <p:nvPr/>
        </p:nvCxnSpPr>
        <p:spPr>
          <a:xfrm>
            <a:off x="-15071" y="6107064"/>
            <a:ext cx="9144000" cy="0"/>
          </a:xfrm>
          <a:prstGeom prst="line">
            <a:avLst/>
          </a:prstGeom>
          <a:ln>
            <a:solidFill>
              <a:srgbClr val="00008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053473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endParaRPr lang="en-GB" dirty="0"/>
          </a:p>
          <a:p>
            <a:pPr marL="0" indent="0">
              <a:buNone/>
            </a:pPr>
            <a:r>
              <a:rPr lang="en-GB" dirty="0" smtClean="0"/>
              <a:t>So </a:t>
            </a:r>
            <a:r>
              <a:rPr lang="en-GB" dirty="0"/>
              <a:t>now we are in the Terminal how do we get the computer to do something?  </a:t>
            </a:r>
            <a:endParaRPr lang="en-GB" dirty="0" smtClean="0"/>
          </a:p>
          <a:p>
            <a:pPr marL="0" indent="0">
              <a:buNone/>
            </a:pPr>
            <a:endParaRPr lang="en-GB" dirty="0" smtClean="0"/>
          </a:p>
          <a:p>
            <a:pPr marL="0" indent="0">
              <a:buNone/>
            </a:pPr>
            <a:r>
              <a:rPr lang="en-GB" dirty="0" smtClean="0"/>
              <a:t>You give </a:t>
            </a:r>
            <a:r>
              <a:rPr lang="en-GB" dirty="0"/>
              <a:t>the computer a command.  </a:t>
            </a:r>
            <a:endParaRPr lang="en-GB" dirty="0" smtClean="0"/>
          </a:p>
          <a:p>
            <a:pPr marL="0" indent="0">
              <a:buNone/>
            </a:pPr>
            <a:endParaRPr lang="en-GB" dirty="0"/>
          </a:p>
          <a:p>
            <a:pPr marL="0" indent="0">
              <a:buNone/>
            </a:pPr>
            <a:r>
              <a:rPr lang="en-GB" dirty="0"/>
              <a:t>S</a:t>
            </a:r>
            <a:r>
              <a:rPr lang="en-GB" dirty="0" smtClean="0"/>
              <a:t>tart </a:t>
            </a:r>
            <a:r>
              <a:rPr lang="en-GB" dirty="0"/>
              <a:t>with some of the informative </a:t>
            </a:r>
            <a:r>
              <a:rPr lang="en-GB" dirty="0" smtClean="0"/>
              <a:t>commands then move onto navigational commands.</a:t>
            </a:r>
            <a:endParaRPr lang="en-GB" dirty="0"/>
          </a:p>
        </p:txBody>
      </p:sp>
    </p:spTree>
    <p:extLst>
      <p:ext uri="{BB962C8B-B14F-4D97-AF65-F5344CB8AC3E}">
        <p14:creationId xmlns:p14="http://schemas.microsoft.com/office/powerpoint/2010/main" val="1365817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561802270"/>
              </p:ext>
            </p:extLst>
          </p:nvPr>
        </p:nvGraphicFramePr>
        <p:xfrm>
          <a:off x="576263" y="759126"/>
          <a:ext cx="8229600" cy="4697708"/>
        </p:xfrm>
        <a:graphic>
          <a:graphicData uri="http://schemas.openxmlformats.org/drawingml/2006/table">
            <a:tbl>
              <a:tblPr firstRow="1" bandRow="1">
                <a:tableStyleId>{5C22544A-7EE6-4342-B048-85BDC9FD1C3A}</a:tableStyleId>
              </a:tblPr>
              <a:tblGrid>
                <a:gridCol w="1925397"/>
                <a:gridCol w="6304203"/>
              </a:tblGrid>
              <a:tr h="497289">
                <a:tc>
                  <a:txBody>
                    <a:bodyPr/>
                    <a:lstStyle/>
                    <a:p>
                      <a:r>
                        <a:rPr lang="en-GB" sz="1900" dirty="0" smtClean="0"/>
                        <a:t>Command</a:t>
                      </a:r>
                      <a:endParaRPr lang="en-GB" sz="1900" dirty="0"/>
                    </a:p>
                  </a:txBody>
                  <a:tcPr/>
                </a:tc>
                <a:tc>
                  <a:txBody>
                    <a:bodyPr/>
                    <a:lstStyle/>
                    <a:p>
                      <a:r>
                        <a:rPr lang="en-GB" sz="1900" dirty="0" smtClean="0"/>
                        <a:t>Details</a:t>
                      </a:r>
                      <a:endParaRPr lang="en-GB" sz="1900" dirty="0"/>
                    </a:p>
                  </a:txBody>
                  <a:tcPr/>
                </a:tc>
              </a:tr>
              <a:tr h="581011">
                <a:tc>
                  <a:txBody>
                    <a:bodyPr/>
                    <a:lstStyle/>
                    <a:p>
                      <a:r>
                        <a:rPr lang="en-GB" sz="1900" dirty="0" smtClean="0"/>
                        <a:t>who</a:t>
                      </a:r>
                      <a:endParaRPr lang="en-GB" sz="19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900" b="0" kern="1200" dirty="0" smtClean="0">
                          <a:solidFill>
                            <a:schemeClr val="tx1"/>
                          </a:solidFill>
                          <a:effectLst/>
                          <a:latin typeface="+mn-lt"/>
                          <a:ea typeface="+mn-ea"/>
                          <a:cs typeface="+mn-cs"/>
                        </a:rPr>
                        <a:t>This will display information about who is logged on, both yourself and others</a:t>
                      </a:r>
                      <a:r>
                        <a:rPr lang="en-GB" sz="1900" kern="1200" dirty="0" smtClean="0">
                          <a:solidFill>
                            <a:schemeClr val="dk1"/>
                          </a:solidFill>
                          <a:effectLst/>
                          <a:latin typeface="+mn-lt"/>
                          <a:ea typeface="+mn-ea"/>
                          <a:cs typeface="+mn-cs"/>
                        </a:rPr>
                        <a:t>.</a:t>
                      </a:r>
                      <a:endParaRPr lang="en-GB" sz="1900" kern="1200" dirty="0" smtClean="0">
                        <a:solidFill>
                          <a:schemeClr val="dk1"/>
                        </a:solidFill>
                        <a:effectLst/>
                        <a:latin typeface="+mn-lt"/>
                        <a:ea typeface="Calibri" panose="020F0502020204030204" pitchFamily="34" charset="0"/>
                        <a:cs typeface="Times New Roman" panose="02020603050405020304" pitchFamily="18" charset="0"/>
                      </a:endParaRPr>
                    </a:p>
                  </a:txBody>
                  <a:tcPr/>
                </a:tc>
              </a:tr>
              <a:tr h="311867">
                <a:tc>
                  <a:txBody>
                    <a:bodyPr/>
                    <a:lstStyle/>
                    <a:p>
                      <a:r>
                        <a:rPr lang="en-GB" sz="1900" dirty="0" err="1" smtClean="0"/>
                        <a:t>whoami</a:t>
                      </a:r>
                      <a:endParaRPr lang="en-GB" sz="19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900" dirty="0" smtClean="0">
                          <a:effectLst/>
                        </a:rPr>
                        <a:t>This will display information about the current user i.e. You!</a:t>
                      </a:r>
                      <a:endParaRPr lang="en-GB" sz="19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895013">
                <a:tc>
                  <a:txBody>
                    <a:bodyPr/>
                    <a:lstStyle/>
                    <a:p>
                      <a:r>
                        <a:rPr lang="en-GB" sz="1900" dirty="0" err="1" smtClean="0"/>
                        <a:t>ls</a:t>
                      </a:r>
                      <a:endParaRPr lang="en-GB" sz="19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900" dirty="0" err="1" smtClean="0">
                          <a:effectLst/>
                        </a:rPr>
                        <a:t>ls</a:t>
                      </a:r>
                      <a:r>
                        <a:rPr lang="en-GB" sz="1900" dirty="0" smtClean="0">
                          <a:effectLst/>
                        </a:rPr>
                        <a:t> is short hand for </a:t>
                      </a:r>
                      <a:r>
                        <a:rPr lang="en-GB" sz="1900" dirty="0" err="1" smtClean="0">
                          <a:effectLst/>
                        </a:rPr>
                        <a:t>LiSt</a:t>
                      </a:r>
                      <a:r>
                        <a:rPr lang="en-GB" sz="1900" dirty="0" smtClean="0">
                          <a:effectLst/>
                        </a:rPr>
                        <a:t>.  It will display all the visible files within the directory that you are currently in.  The files will be listed alphabetically by default but this can be altered with flags.</a:t>
                      </a:r>
                      <a:endParaRPr lang="en-GB" sz="19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903639">
                <a:tc>
                  <a:txBody>
                    <a:bodyPr/>
                    <a:lstStyle/>
                    <a:p>
                      <a:r>
                        <a:rPr lang="en-GB" sz="1900" dirty="0" err="1" smtClean="0"/>
                        <a:t>pwd</a:t>
                      </a:r>
                      <a:endParaRPr lang="en-GB" sz="1900" dirty="0"/>
                    </a:p>
                  </a:txBody>
                  <a:tcPr/>
                </a:tc>
                <a:tc>
                  <a:txBody>
                    <a:bodyPr/>
                    <a:lstStyle/>
                    <a:p>
                      <a:pPr>
                        <a:lnSpc>
                          <a:spcPct val="107000"/>
                        </a:lnSpc>
                        <a:spcAft>
                          <a:spcPts val="0"/>
                        </a:spcAft>
                      </a:pPr>
                      <a:r>
                        <a:rPr lang="en-GB" sz="1900" dirty="0" smtClean="0">
                          <a:effectLst/>
                        </a:rPr>
                        <a:t>This will Print the Working Directory. A fancy way of asking the computer to display information about where you are and what directory you are currently working in.</a:t>
                      </a:r>
                      <a:endParaRPr lang="en-GB" sz="19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497289">
                <a:tc>
                  <a:txBody>
                    <a:bodyPr/>
                    <a:lstStyle/>
                    <a:p>
                      <a:r>
                        <a:rPr lang="en-GB" sz="1900" dirty="0" smtClean="0"/>
                        <a:t>apropos </a:t>
                      </a:r>
                      <a:r>
                        <a:rPr lang="en-GB" sz="1900" i="1" dirty="0" smtClean="0"/>
                        <a:t>Keyword</a:t>
                      </a:r>
                      <a:endParaRPr lang="en-GB" sz="1900" i="1"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900" dirty="0" smtClean="0">
                          <a:effectLst/>
                        </a:rPr>
                        <a:t>This command followed by a keyword will provide you with information on commands that are related to that keyword.</a:t>
                      </a:r>
                      <a:endParaRPr lang="en-GB" sz="19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497289">
                <a:tc>
                  <a:txBody>
                    <a:bodyPr/>
                    <a:lstStyle/>
                    <a:p>
                      <a:r>
                        <a:rPr lang="en-GB" sz="1900" dirty="0" smtClean="0"/>
                        <a:t>man </a:t>
                      </a:r>
                      <a:r>
                        <a:rPr lang="en-GB" sz="1900" i="1" dirty="0" smtClean="0"/>
                        <a:t>Command</a:t>
                      </a:r>
                      <a:endParaRPr lang="en-GB" sz="1900" i="1"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900" dirty="0" smtClean="0">
                          <a:effectLst/>
                        </a:rPr>
                        <a:t>This will provide you with the manual for the given command.</a:t>
                      </a:r>
                      <a:endParaRPr lang="en-GB" sz="19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13656347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endParaRPr lang="en-GB" dirty="0"/>
          </a:p>
          <a:p>
            <a:pPr marL="0" indent="0">
              <a:buNone/>
            </a:pPr>
            <a:r>
              <a:rPr lang="en-GB" dirty="0" smtClean="0"/>
              <a:t>Using </a:t>
            </a:r>
            <a:r>
              <a:rPr lang="en-GB" dirty="0"/>
              <a:t>these commands you can gather information about the digital world around you, using flags will give you even more control. </a:t>
            </a:r>
            <a:endParaRPr lang="en-GB" dirty="0" smtClean="0"/>
          </a:p>
          <a:p>
            <a:pPr marL="0" indent="0">
              <a:buNone/>
            </a:pPr>
            <a:endParaRPr lang="en-GB" dirty="0" smtClean="0"/>
          </a:p>
          <a:p>
            <a:pPr marL="0" indent="0">
              <a:buNone/>
            </a:pPr>
            <a:r>
              <a:rPr lang="en-GB" dirty="0" smtClean="0"/>
              <a:t>We </a:t>
            </a:r>
            <a:r>
              <a:rPr lang="en-GB" dirty="0"/>
              <a:t>will place the flags behind the </a:t>
            </a:r>
            <a:r>
              <a:rPr lang="en-GB" dirty="0" err="1"/>
              <a:t>ls</a:t>
            </a:r>
            <a:r>
              <a:rPr lang="en-GB" dirty="0"/>
              <a:t> command for demonstrative purposes</a:t>
            </a:r>
          </a:p>
        </p:txBody>
      </p:sp>
    </p:spTree>
    <p:extLst>
      <p:ext uri="{BB962C8B-B14F-4D97-AF65-F5344CB8AC3E}">
        <p14:creationId xmlns:p14="http://schemas.microsoft.com/office/powerpoint/2010/main" val="2253634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graphicFrame>
        <p:nvGraphicFramePr>
          <p:cNvPr id="2" name="Content Placeholder 1"/>
          <p:cNvGraphicFramePr>
            <a:graphicFrameLocks noGrp="1"/>
          </p:cNvGraphicFramePr>
          <p:nvPr>
            <p:ph idx="1"/>
            <p:extLst>
              <p:ext uri="{D42A27DB-BD31-4B8C-83A1-F6EECF244321}">
                <p14:modId xmlns:p14="http://schemas.microsoft.com/office/powerpoint/2010/main" val="1768296801"/>
              </p:ext>
            </p:extLst>
          </p:nvPr>
        </p:nvGraphicFramePr>
        <p:xfrm>
          <a:off x="576263" y="922338"/>
          <a:ext cx="8229600" cy="4557776"/>
        </p:xfrm>
        <a:graphic>
          <a:graphicData uri="http://schemas.openxmlformats.org/drawingml/2006/table">
            <a:tbl>
              <a:tblPr firstRow="1" bandRow="1">
                <a:tableStyleId>{5C22544A-7EE6-4342-B048-85BDC9FD1C3A}</a:tableStyleId>
              </a:tblPr>
              <a:tblGrid>
                <a:gridCol w="950612"/>
                <a:gridCol w="7278988"/>
              </a:tblGrid>
              <a:tr h="370840">
                <a:tc>
                  <a:txBody>
                    <a:bodyPr/>
                    <a:lstStyle/>
                    <a:p>
                      <a:r>
                        <a:rPr lang="en-GB" dirty="0" smtClean="0"/>
                        <a:t>Flag</a:t>
                      </a:r>
                      <a:endParaRPr lang="en-GB" dirty="0"/>
                    </a:p>
                  </a:txBody>
                  <a:tcPr/>
                </a:tc>
                <a:tc>
                  <a:txBody>
                    <a:bodyPr/>
                    <a:lstStyle/>
                    <a:p>
                      <a:r>
                        <a:rPr lang="en-GB" dirty="0" smtClean="0"/>
                        <a:t>Details</a:t>
                      </a:r>
                      <a:endParaRPr lang="en-GB" dirty="0"/>
                    </a:p>
                  </a:txBody>
                  <a:tcPr/>
                </a:tc>
              </a:tr>
              <a:tr h="370840">
                <a:tc>
                  <a:txBody>
                    <a:bodyPr/>
                    <a:lstStyle/>
                    <a:p>
                      <a:r>
                        <a:rPr lang="en-GB" dirty="0" err="1" smtClean="0"/>
                        <a:t>ls</a:t>
                      </a:r>
                      <a:r>
                        <a:rPr lang="en-GB" dirty="0" smtClean="0"/>
                        <a:t> -a</a:t>
                      </a:r>
                      <a:endParaRPr lang="en-GB" dirty="0"/>
                    </a:p>
                  </a:txBody>
                  <a:tcPr/>
                </a:tc>
                <a:tc>
                  <a:txBody>
                    <a:bodyPr/>
                    <a:lstStyle/>
                    <a:p>
                      <a:pPr>
                        <a:lnSpc>
                          <a:spcPct val="107000"/>
                        </a:lnSpc>
                        <a:spcAft>
                          <a:spcPts val="0"/>
                        </a:spcAft>
                      </a:pPr>
                      <a:r>
                        <a:rPr lang="en-GB" sz="1800" dirty="0" err="1" smtClean="0">
                          <a:effectLst/>
                        </a:rPr>
                        <a:t>LiSt</a:t>
                      </a:r>
                      <a:r>
                        <a:rPr lang="en-GB" sz="1800" dirty="0" smtClean="0">
                          <a:effectLst/>
                        </a:rPr>
                        <a:t> All – This will list all of the files in the directory including the hidden dot files.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dirty="0" err="1" smtClean="0"/>
                        <a:t>ls</a:t>
                      </a:r>
                      <a:r>
                        <a:rPr lang="en-GB" dirty="0" smtClean="0"/>
                        <a:t> -l</a:t>
                      </a:r>
                      <a:endParaRPr lang="en-GB"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800" dirty="0" err="1" smtClean="0">
                          <a:effectLst/>
                        </a:rPr>
                        <a:t>LiSt</a:t>
                      </a:r>
                      <a:r>
                        <a:rPr lang="en-GB" sz="1800" dirty="0" smtClean="0">
                          <a:effectLst/>
                        </a:rPr>
                        <a:t> Long – This will list all the files and/or subdirectories with detailed information such as file size, date modified etc.</a:t>
                      </a:r>
                      <a:endParaRPr lang="en-GB" sz="18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dirty="0" err="1" smtClean="0"/>
                        <a:t>ls</a:t>
                      </a:r>
                      <a:r>
                        <a:rPr lang="en-GB" dirty="0" smtClean="0"/>
                        <a:t> -t</a:t>
                      </a:r>
                      <a:endParaRPr lang="en-GB" dirty="0"/>
                    </a:p>
                  </a:txBody>
                  <a:tcPr/>
                </a:tc>
                <a:tc>
                  <a:txBody>
                    <a:bodyPr/>
                    <a:lstStyle/>
                    <a:p>
                      <a:pPr>
                        <a:lnSpc>
                          <a:spcPct val="107000"/>
                        </a:lnSpc>
                        <a:spcAft>
                          <a:spcPts val="0"/>
                        </a:spcAft>
                      </a:pPr>
                      <a:r>
                        <a:rPr lang="en-GB" sz="1800" dirty="0" err="1" smtClean="0">
                          <a:effectLst/>
                        </a:rPr>
                        <a:t>LiSt</a:t>
                      </a:r>
                      <a:r>
                        <a:rPr lang="en-GB" sz="1800" dirty="0" smtClean="0">
                          <a:effectLst/>
                        </a:rPr>
                        <a:t> Time – This will sort the list into a chronological order based on modification time.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dirty="0" err="1" smtClean="0"/>
                        <a:t>ls</a:t>
                      </a:r>
                      <a:r>
                        <a:rPr lang="en-GB" dirty="0" smtClean="0"/>
                        <a:t> -</a:t>
                      </a:r>
                      <a:r>
                        <a:rPr lang="en-GB" dirty="0" err="1" smtClean="0"/>
                        <a:t>tu</a:t>
                      </a:r>
                      <a:endParaRPr lang="en-GB" dirty="0"/>
                    </a:p>
                  </a:txBody>
                  <a:tcPr/>
                </a:tc>
                <a:tc>
                  <a:txBody>
                    <a:bodyPr/>
                    <a:lstStyle/>
                    <a:p>
                      <a:pPr>
                        <a:lnSpc>
                          <a:spcPct val="107000"/>
                        </a:lnSpc>
                        <a:spcAft>
                          <a:spcPts val="0"/>
                        </a:spcAft>
                      </a:pPr>
                      <a:r>
                        <a:rPr lang="en-GB" sz="1800" dirty="0" smtClean="0">
                          <a:effectLst/>
                        </a:rPr>
                        <a:t>This list will list them chronologically based on the last access date.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dirty="0" err="1" smtClean="0"/>
                        <a:t>ls</a:t>
                      </a:r>
                      <a:r>
                        <a:rPr lang="en-GB" dirty="0" smtClean="0"/>
                        <a:t> -R</a:t>
                      </a:r>
                      <a:endParaRPr lang="en-GB" dirty="0"/>
                    </a:p>
                  </a:txBody>
                  <a:tcPr/>
                </a:tc>
                <a:tc>
                  <a:txBody>
                    <a:bodyPr/>
                    <a:lstStyle/>
                    <a:p>
                      <a:pPr>
                        <a:lnSpc>
                          <a:spcPct val="107000"/>
                        </a:lnSpc>
                        <a:spcAft>
                          <a:spcPts val="0"/>
                        </a:spcAft>
                      </a:pPr>
                      <a:r>
                        <a:rPr lang="en-GB" sz="1800" dirty="0" smtClean="0">
                          <a:effectLst/>
                        </a:rPr>
                        <a:t>This list will include the content of subdirectories.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dirty="0" err="1" smtClean="0"/>
                        <a:t>ls</a:t>
                      </a:r>
                      <a:r>
                        <a:rPr lang="en-GB" dirty="0" smtClean="0"/>
                        <a:t> –S</a:t>
                      </a:r>
                      <a:endParaRPr lang="en-GB"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800" dirty="0" err="1" smtClean="0">
                          <a:effectLst/>
                        </a:rPr>
                        <a:t>LiSt</a:t>
                      </a:r>
                      <a:r>
                        <a:rPr lang="en-GB" sz="1800" dirty="0" smtClean="0">
                          <a:effectLst/>
                        </a:rPr>
                        <a:t> Size – This list will be based on the size order.</a:t>
                      </a:r>
                      <a:endParaRPr lang="en-GB" sz="18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dirty="0" err="1" smtClean="0"/>
                        <a:t>ls</a:t>
                      </a:r>
                      <a:r>
                        <a:rPr lang="en-GB" dirty="0" smtClean="0"/>
                        <a:t> –h</a:t>
                      </a:r>
                      <a:endParaRPr lang="en-GB" dirty="0"/>
                    </a:p>
                  </a:txBody>
                  <a:tcPr/>
                </a:tc>
                <a:tc>
                  <a:txBody>
                    <a:bodyPr/>
                    <a:lstStyle/>
                    <a:p>
                      <a:pPr>
                        <a:lnSpc>
                          <a:spcPct val="107000"/>
                        </a:lnSpc>
                        <a:spcAft>
                          <a:spcPts val="0"/>
                        </a:spcAft>
                      </a:pPr>
                      <a:r>
                        <a:rPr lang="en-GB" sz="1800" dirty="0" err="1" smtClean="0">
                          <a:effectLst/>
                        </a:rPr>
                        <a:t>LiSt</a:t>
                      </a:r>
                      <a:r>
                        <a:rPr lang="en-GB" sz="1800" dirty="0" smtClean="0">
                          <a:effectLst/>
                        </a:rPr>
                        <a:t> Human – this will make the list human readable format for example the size would be 1.0MB instead of 1004638</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dirty="0" err="1" smtClean="0"/>
                        <a:t>ls</a:t>
                      </a:r>
                      <a:r>
                        <a:rPr lang="en-GB" dirty="0" smtClean="0"/>
                        <a:t> -r</a:t>
                      </a:r>
                      <a:endParaRPr lang="en-GB"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800" dirty="0" err="1" smtClean="0">
                          <a:effectLst/>
                        </a:rPr>
                        <a:t>LiSt</a:t>
                      </a:r>
                      <a:r>
                        <a:rPr lang="en-GB" sz="1800" dirty="0" smtClean="0">
                          <a:effectLst/>
                        </a:rPr>
                        <a:t> Reversed – This will list the files in a reverse alphabetical order.</a:t>
                      </a:r>
                      <a:endParaRPr lang="en-GB" sz="18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171193927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endParaRPr lang="en-GB" dirty="0"/>
          </a:p>
          <a:p>
            <a:pPr marL="0" indent="0">
              <a:buNone/>
            </a:pPr>
            <a:endParaRPr lang="en-GB" dirty="0" smtClean="0"/>
          </a:p>
          <a:p>
            <a:pPr marL="0" indent="0">
              <a:buNone/>
            </a:pPr>
            <a:r>
              <a:rPr lang="en-GB" dirty="0" smtClean="0"/>
              <a:t>It </a:t>
            </a:r>
            <a:r>
              <a:rPr lang="en-GB" dirty="0"/>
              <a:t>is possible to combine flags for instance </a:t>
            </a:r>
            <a:r>
              <a:rPr lang="en-GB" dirty="0" err="1"/>
              <a:t>ls</a:t>
            </a:r>
            <a:r>
              <a:rPr lang="en-GB" dirty="0"/>
              <a:t> –</a:t>
            </a:r>
            <a:r>
              <a:rPr lang="en-GB" dirty="0" err="1"/>
              <a:t>alh</a:t>
            </a:r>
            <a:r>
              <a:rPr lang="en-GB" dirty="0"/>
              <a:t> would display all files including hidden in the long format human readable.</a:t>
            </a:r>
          </a:p>
        </p:txBody>
      </p:sp>
    </p:spTree>
    <p:extLst>
      <p:ext uri="{BB962C8B-B14F-4D97-AF65-F5344CB8AC3E}">
        <p14:creationId xmlns:p14="http://schemas.microsoft.com/office/powerpoint/2010/main" val="26201870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endParaRPr lang="en-GB" dirty="0"/>
          </a:p>
          <a:p>
            <a:r>
              <a:rPr lang="en-GB" dirty="0" smtClean="0"/>
              <a:t>The </a:t>
            </a:r>
            <a:r>
              <a:rPr lang="en-GB" dirty="0"/>
              <a:t>commands for getting around the directories and file structures are really </a:t>
            </a:r>
            <a:r>
              <a:rPr lang="en-GB" dirty="0" smtClean="0"/>
              <a:t>simple.</a:t>
            </a:r>
          </a:p>
          <a:p>
            <a:r>
              <a:rPr lang="en-GB" dirty="0" smtClean="0"/>
              <a:t>Inverted </a:t>
            </a:r>
            <a:r>
              <a:rPr lang="en-GB" dirty="0"/>
              <a:t>tree like design with the root directory at the top, the user home directory and other essential folders below that, and the general directories/subdirectories below this.</a:t>
            </a:r>
          </a:p>
        </p:txBody>
      </p:sp>
    </p:spTree>
    <p:extLst>
      <p:ext uri="{BB962C8B-B14F-4D97-AF65-F5344CB8AC3E}">
        <p14:creationId xmlns:p14="http://schemas.microsoft.com/office/powerpoint/2010/main" val="2237066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endParaRPr lang="en-GB" dirty="0"/>
          </a:p>
          <a:p>
            <a:pPr marL="0" indent="0">
              <a:buNone/>
            </a:pPr>
            <a:endParaRPr lang="en-GB" dirty="0"/>
          </a:p>
        </p:txBody>
      </p:sp>
      <p:pic>
        <p:nvPicPr>
          <p:cNvPr id="8" name="Picture 7"/>
          <p:cNvPicPr/>
          <p:nvPr/>
        </p:nvPicPr>
        <p:blipFill>
          <a:blip r:embed="rId2" cstate="print">
            <a:extLst>
              <a:ext uri="{28A0092B-C50C-407E-A947-70E740481C1C}">
                <a14:useLocalDpi xmlns:a14="http://schemas.microsoft.com/office/drawing/2010/main" val="0"/>
              </a:ext>
            </a:extLst>
          </a:blip>
          <a:stretch>
            <a:fillRect/>
          </a:stretch>
        </p:blipFill>
        <p:spPr>
          <a:xfrm>
            <a:off x="464825" y="923026"/>
            <a:ext cx="8480767" cy="5167223"/>
          </a:xfrm>
          <a:prstGeom prst="rect">
            <a:avLst/>
          </a:prstGeom>
        </p:spPr>
      </p:pic>
    </p:spTree>
    <p:extLst>
      <p:ext uri="{BB962C8B-B14F-4D97-AF65-F5344CB8AC3E}">
        <p14:creationId xmlns:p14="http://schemas.microsoft.com/office/powerpoint/2010/main" val="19387814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graphicFrame>
        <p:nvGraphicFramePr>
          <p:cNvPr id="2" name="Content Placeholder 1"/>
          <p:cNvGraphicFramePr>
            <a:graphicFrameLocks noGrp="1"/>
          </p:cNvGraphicFramePr>
          <p:nvPr>
            <p:ph idx="1"/>
            <p:extLst>
              <p:ext uri="{D42A27DB-BD31-4B8C-83A1-F6EECF244321}">
                <p14:modId xmlns:p14="http://schemas.microsoft.com/office/powerpoint/2010/main" val="4174054879"/>
              </p:ext>
            </p:extLst>
          </p:nvPr>
        </p:nvGraphicFramePr>
        <p:xfrm>
          <a:off x="576263" y="922338"/>
          <a:ext cx="8229600" cy="4818126"/>
        </p:xfrm>
        <a:graphic>
          <a:graphicData uri="http://schemas.openxmlformats.org/drawingml/2006/table">
            <a:tbl>
              <a:tblPr firstRow="1" bandRow="1">
                <a:tableStyleId>{5C22544A-7EE6-4342-B048-85BDC9FD1C3A}</a:tableStyleId>
              </a:tblPr>
              <a:tblGrid>
                <a:gridCol w="2693148"/>
                <a:gridCol w="5536452"/>
              </a:tblGrid>
              <a:tr h="370840">
                <a:tc>
                  <a:txBody>
                    <a:bodyPr/>
                    <a:lstStyle/>
                    <a:p>
                      <a:r>
                        <a:rPr lang="en-GB" dirty="0" smtClean="0"/>
                        <a:t>Command</a:t>
                      </a:r>
                      <a:endParaRPr lang="en-GB" dirty="0"/>
                    </a:p>
                  </a:txBody>
                  <a:tcPr/>
                </a:tc>
                <a:tc>
                  <a:txBody>
                    <a:bodyPr/>
                    <a:lstStyle/>
                    <a:p>
                      <a:r>
                        <a:rPr lang="en-GB" dirty="0" smtClean="0"/>
                        <a:t>Details</a:t>
                      </a:r>
                      <a:endParaRPr lang="en-GB" dirty="0"/>
                    </a:p>
                  </a:txBody>
                  <a:tcPr/>
                </a:tc>
              </a:tr>
              <a:tr h="370840">
                <a:tc>
                  <a:txBody>
                    <a:bodyPr/>
                    <a:lstStyle/>
                    <a:p>
                      <a:r>
                        <a:rPr lang="en-GB" sz="1600" dirty="0" smtClean="0"/>
                        <a:t>cd ..</a:t>
                      </a:r>
                      <a:endParaRPr lang="en-GB" sz="16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600" dirty="0" smtClean="0">
                          <a:effectLst/>
                        </a:rPr>
                        <a:t>Change Directory - to one level up the tree.</a:t>
                      </a:r>
                      <a:endParaRPr lang="en-GB" sz="16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sz="1600" dirty="0" smtClean="0"/>
                        <a:t>cd ~</a:t>
                      </a:r>
                      <a:endParaRPr lang="en-GB" sz="16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600" dirty="0" smtClean="0">
                          <a:effectLst/>
                        </a:rPr>
                        <a:t>Change Directory - to the home directory</a:t>
                      </a:r>
                      <a:endParaRPr lang="en-GB" sz="16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sz="1600" dirty="0" err="1" smtClean="0"/>
                        <a:t>mkdir</a:t>
                      </a:r>
                      <a:endParaRPr lang="en-GB" sz="1600" dirty="0"/>
                    </a:p>
                  </a:txBody>
                  <a:tcPr/>
                </a:tc>
                <a:tc>
                  <a:txBody>
                    <a:bodyPr/>
                    <a:lstStyle/>
                    <a:p>
                      <a:pPr>
                        <a:lnSpc>
                          <a:spcPct val="107000"/>
                        </a:lnSpc>
                        <a:spcAft>
                          <a:spcPts val="0"/>
                        </a:spcAft>
                      </a:pPr>
                      <a:r>
                        <a:rPr lang="en-GB" sz="1600" dirty="0" smtClean="0">
                          <a:effectLst/>
                        </a:rPr>
                        <a:t>Make </a:t>
                      </a:r>
                      <a:r>
                        <a:rPr lang="en-GB" sz="1600" dirty="0" err="1" smtClean="0">
                          <a:effectLst/>
                        </a:rPr>
                        <a:t>DIRectory</a:t>
                      </a:r>
                      <a:r>
                        <a:rPr lang="en-GB" sz="1600" dirty="0" smtClean="0">
                          <a:effectLst/>
                        </a:rPr>
                        <a:t> – this creates a new directory within the current working directory</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sz="1600" dirty="0" err="1" smtClean="0"/>
                        <a:t>rmdir</a:t>
                      </a:r>
                      <a:r>
                        <a:rPr lang="en-GB" sz="1600" dirty="0" smtClean="0"/>
                        <a:t> </a:t>
                      </a:r>
                      <a:r>
                        <a:rPr lang="en-GB" sz="1600" i="1" dirty="0" smtClean="0"/>
                        <a:t>Directory</a:t>
                      </a:r>
                      <a:endParaRPr lang="en-GB" sz="1600" i="1"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600" dirty="0" err="1" smtClean="0">
                          <a:effectLst/>
                        </a:rPr>
                        <a:t>ReMove</a:t>
                      </a:r>
                      <a:r>
                        <a:rPr lang="en-GB" sz="1600" dirty="0" smtClean="0">
                          <a:effectLst/>
                        </a:rPr>
                        <a:t> </a:t>
                      </a:r>
                      <a:r>
                        <a:rPr lang="en-GB" sz="1600" dirty="0" err="1" smtClean="0">
                          <a:effectLst/>
                        </a:rPr>
                        <a:t>DIRectory</a:t>
                      </a:r>
                      <a:r>
                        <a:rPr lang="en-GB" sz="1600" dirty="0" smtClean="0">
                          <a:effectLst/>
                        </a:rPr>
                        <a:t> – This will remove the named directory, It must be within the current working directory</a:t>
                      </a:r>
                      <a:endParaRPr lang="en-GB" sz="16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sz="1600" dirty="0" err="1" smtClean="0"/>
                        <a:t>rm</a:t>
                      </a:r>
                      <a:r>
                        <a:rPr lang="en-GB" sz="1600" dirty="0" smtClean="0"/>
                        <a:t> –r </a:t>
                      </a:r>
                      <a:r>
                        <a:rPr lang="en-GB" sz="1600" i="1" dirty="0" smtClean="0"/>
                        <a:t>Directory</a:t>
                      </a:r>
                      <a:endParaRPr lang="en-GB" sz="1600" i="1"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600" dirty="0" err="1" smtClean="0">
                          <a:effectLst/>
                        </a:rPr>
                        <a:t>ReMove</a:t>
                      </a:r>
                      <a:r>
                        <a:rPr lang="en-GB" sz="1600" dirty="0" smtClean="0">
                          <a:effectLst/>
                        </a:rPr>
                        <a:t> – the r flag on this command will along with its contents</a:t>
                      </a:r>
                      <a:endParaRPr lang="en-GB" sz="16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sz="1600" dirty="0" err="1" smtClean="0"/>
                        <a:t>rm</a:t>
                      </a:r>
                      <a:r>
                        <a:rPr lang="en-GB" sz="1600" dirty="0" smtClean="0"/>
                        <a:t> –</a:t>
                      </a:r>
                      <a:r>
                        <a:rPr lang="en-GB" sz="1600" dirty="0" err="1" smtClean="0"/>
                        <a:t>i</a:t>
                      </a:r>
                      <a:r>
                        <a:rPr lang="en-GB" sz="1600" baseline="0" dirty="0" smtClean="0"/>
                        <a:t> </a:t>
                      </a:r>
                      <a:r>
                        <a:rPr lang="en-GB" sz="1600" i="1" baseline="0" dirty="0" smtClean="0"/>
                        <a:t>Directory</a:t>
                      </a:r>
                      <a:endParaRPr lang="en-GB" sz="1600" i="1" dirty="0"/>
                    </a:p>
                  </a:txBody>
                  <a:tcPr/>
                </a:tc>
                <a:tc>
                  <a:txBody>
                    <a:bodyPr/>
                    <a:lstStyle/>
                    <a:p>
                      <a:pPr>
                        <a:lnSpc>
                          <a:spcPct val="107000"/>
                        </a:lnSpc>
                        <a:spcAft>
                          <a:spcPts val="0"/>
                        </a:spcAft>
                      </a:pPr>
                      <a:r>
                        <a:rPr lang="en-GB" sz="1600" dirty="0" err="1" smtClean="0">
                          <a:effectLst/>
                        </a:rPr>
                        <a:t>ReMove</a:t>
                      </a:r>
                      <a:r>
                        <a:rPr lang="en-GB" sz="1600" dirty="0" smtClean="0">
                          <a:effectLst/>
                        </a:rPr>
                        <a:t> – the </a:t>
                      </a:r>
                      <a:r>
                        <a:rPr lang="en-GB" sz="1600" dirty="0" err="1" smtClean="0">
                          <a:effectLst/>
                        </a:rPr>
                        <a:t>i</a:t>
                      </a:r>
                      <a:r>
                        <a:rPr lang="en-GB" sz="1600" dirty="0" smtClean="0">
                          <a:effectLst/>
                        </a:rPr>
                        <a:t> flag on this command will make it so there is user interaction, i.e. the computer will ask for confirmation</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sz="1600" dirty="0" err="1" smtClean="0"/>
                        <a:t>rm</a:t>
                      </a:r>
                      <a:r>
                        <a:rPr lang="en-GB" sz="1600" dirty="0" smtClean="0"/>
                        <a:t> –</a:t>
                      </a:r>
                      <a:r>
                        <a:rPr lang="en-GB" sz="1600" dirty="0" err="1" smtClean="0"/>
                        <a:t>ir</a:t>
                      </a:r>
                      <a:r>
                        <a:rPr lang="en-GB" sz="1600" dirty="0" smtClean="0"/>
                        <a:t> </a:t>
                      </a:r>
                      <a:r>
                        <a:rPr lang="en-GB" sz="1600" i="1" dirty="0" smtClean="0"/>
                        <a:t>Directory</a:t>
                      </a:r>
                      <a:endParaRPr lang="en-GB" sz="1600" i="1"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600" dirty="0" err="1" smtClean="0">
                          <a:effectLst/>
                        </a:rPr>
                        <a:t>ReMove</a:t>
                      </a:r>
                      <a:r>
                        <a:rPr lang="en-GB" sz="1600" dirty="0" smtClean="0">
                          <a:effectLst/>
                        </a:rPr>
                        <a:t> – the combination </a:t>
                      </a:r>
                      <a:r>
                        <a:rPr lang="en-GB" sz="1600" dirty="0" err="1" smtClean="0">
                          <a:effectLst/>
                        </a:rPr>
                        <a:t>ir</a:t>
                      </a:r>
                      <a:r>
                        <a:rPr lang="en-GB" sz="1600" dirty="0" smtClean="0">
                          <a:effectLst/>
                        </a:rPr>
                        <a:t> will remove all files within the directory and ask for confirmation for each file within it.</a:t>
                      </a:r>
                      <a:endParaRPr lang="en-GB" sz="16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sz="1600" dirty="0" smtClean="0"/>
                        <a:t>mv </a:t>
                      </a:r>
                      <a:r>
                        <a:rPr lang="en-GB" sz="1600" i="1" dirty="0" smtClean="0"/>
                        <a:t>filename </a:t>
                      </a:r>
                      <a:r>
                        <a:rPr lang="en-GB" sz="1600" i="1" dirty="0" err="1" smtClean="0"/>
                        <a:t>new_filename</a:t>
                      </a:r>
                      <a:endParaRPr lang="en-GB" sz="1600" i="1"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600" dirty="0" err="1" smtClean="0">
                          <a:effectLst/>
                        </a:rPr>
                        <a:t>MoVe</a:t>
                      </a:r>
                      <a:r>
                        <a:rPr lang="en-GB" sz="1600" dirty="0" smtClean="0">
                          <a:effectLst/>
                        </a:rPr>
                        <a:t> – This will move the file to a new location</a:t>
                      </a:r>
                      <a:endParaRPr lang="en-GB" sz="16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r h="370840">
                <a:tc>
                  <a:txBody>
                    <a:bodyPr/>
                    <a:lstStyle/>
                    <a:p>
                      <a:r>
                        <a:rPr lang="en-GB" sz="1600" dirty="0" err="1" smtClean="0"/>
                        <a:t>cp</a:t>
                      </a:r>
                      <a:r>
                        <a:rPr lang="en-GB" sz="1600" dirty="0" smtClean="0"/>
                        <a:t> </a:t>
                      </a:r>
                      <a:r>
                        <a:rPr lang="en-GB" sz="1600" i="1" dirty="0" smtClean="0"/>
                        <a:t>filename</a:t>
                      </a:r>
                      <a:r>
                        <a:rPr lang="en-GB" sz="1600" i="1" baseline="0" dirty="0" smtClean="0"/>
                        <a:t> </a:t>
                      </a:r>
                      <a:r>
                        <a:rPr lang="en-GB" sz="1600" i="1" baseline="0" dirty="0" err="1" smtClean="0"/>
                        <a:t>new_filename</a:t>
                      </a:r>
                      <a:endParaRPr lang="en-GB" sz="1600" i="1"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sz="1600" dirty="0" err="1" smtClean="0">
                          <a:effectLst/>
                        </a:rPr>
                        <a:t>CoPy</a:t>
                      </a:r>
                      <a:r>
                        <a:rPr lang="en-GB" sz="1600" dirty="0" smtClean="0">
                          <a:effectLst/>
                        </a:rPr>
                        <a:t> – This will make a copy of the file under the specified name.</a:t>
                      </a:r>
                      <a:endParaRPr lang="en-GB" sz="16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391228862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sp>
        <p:nvSpPr>
          <p:cNvPr id="10" name="Content Placeholder 2"/>
          <p:cNvSpPr>
            <a:spLocks noGrp="1"/>
          </p:cNvSpPr>
          <p:nvPr>
            <p:ph idx="1"/>
          </p:nvPr>
        </p:nvSpPr>
        <p:spPr>
          <a:xfrm>
            <a:off x="575733" y="923026"/>
            <a:ext cx="8229600" cy="4968816"/>
          </a:xfrm>
        </p:spPr>
        <p:txBody>
          <a:bodyPr>
            <a:normAutofit fontScale="92500" lnSpcReduction="20000"/>
          </a:bodyPr>
          <a:lstStyle/>
          <a:p>
            <a:pPr marL="0" indent="0">
              <a:buNone/>
            </a:pPr>
            <a:r>
              <a:rPr lang="en-GB" dirty="0"/>
              <a:t>One thing to note is that you cannot move directly between directories on the same level using the cd command alone, you have to either go up a layer using the </a:t>
            </a:r>
            <a:r>
              <a:rPr lang="en-GB" dirty="0" smtClean="0"/>
              <a:t>cd .. </a:t>
            </a:r>
            <a:r>
              <a:rPr lang="en-GB" dirty="0"/>
              <a:t>then cd to the directory or combine the </a:t>
            </a:r>
            <a:r>
              <a:rPr lang="en-GB" dirty="0" smtClean="0"/>
              <a:t>commands.</a:t>
            </a:r>
            <a:endParaRPr lang="en-GB" dirty="0"/>
          </a:p>
          <a:p>
            <a:pPr marL="0" indent="0">
              <a:buNone/>
            </a:pPr>
            <a:r>
              <a:rPr lang="en-GB" dirty="0"/>
              <a:t>You are in dir1 and wish to get to dir2</a:t>
            </a:r>
            <a:br>
              <a:rPr lang="en-GB" dirty="0"/>
            </a:br>
            <a:r>
              <a:rPr lang="en-GB" dirty="0"/>
              <a:t>Route 1 would use the above method of </a:t>
            </a:r>
            <a:r>
              <a:rPr lang="en-GB" dirty="0" smtClean="0"/>
              <a:t>cd .. </a:t>
            </a:r>
            <a:r>
              <a:rPr lang="en-GB" dirty="0"/>
              <a:t>followed by a command of cd dir2</a:t>
            </a:r>
            <a:br>
              <a:rPr lang="en-GB" dirty="0"/>
            </a:br>
            <a:r>
              <a:rPr lang="en-GB" dirty="0"/>
              <a:t>Route 2 you could use the command </a:t>
            </a:r>
            <a:r>
              <a:rPr lang="en-GB" dirty="0" smtClean="0"/>
              <a:t>cd ../</a:t>
            </a:r>
            <a:r>
              <a:rPr lang="en-GB" dirty="0"/>
              <a:t>dir2</a:t>
            </a:r>
          </a:p>
          <a:p>
            <a:pPr marL="0" indent="0">
              <a:buNone/>
            </a:pPr>
            <a:r>
              <a:rPr lang="en-GB" dirty="0"/>
              <a:t>You can take this one step further and add in the sub directory if known that you want to go to.</a:t>
            </a:r>
            <a:br>
              <a:rPr lang="en-GB" dirty="0"/>
            </a:br>
            <a:r>
              <a:rPr lang="en-GB" dirty="0" smtClean="0"/>
              <a:t>Cd ../</a:t>
            </a:r>
            <a:r>
              <a:rPr lang="en-GB" dirty="0"/>
              <a:t>dir2/subdir1</a:t>
            </a:r>
          </a:p>
          <a:p>
            <a:pPr marL="0" indent="0">
              <a:buNone/>
            </a:pPr>
            <a:endParaRPr lang="en-GB" dirty="0"/>
          </a:p>
        </p:txBody>
      </p:sp>
    </p:spTree>
    <p:extLst>
      <p:ext uri="{BB962C8B-B14F-4D97-AF65-F5344CB8AC3E}">
        <p14:creationId xmlns:p14="http://schemas.microsoft.com/office/powerpoint/2010/main" val="323104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b="1" dirty="0"/>
              <a:t>Tips tricks and cheats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endParaRPr lang="en-GB" dirty="0" smtClean="0"/>
          </a:p>
          <a:p>
            <a:pPr marL="0" indent="0">
              <a:buNone/>
            </a:pPr>
            <a:endParaRPr lang="en-GB" dirty="0"/>
          </a:p>
          <a:p>
            <a:pPr marL="0" indent="0" algn="ctr">
              <a:buNone/>
            </a:pPr>
            <a:r>
              <a:rPr lang="en-GB" dirty="0" smtClean="0"/>
              <a:t>Wildcards</a:t>
            </a:r>
            <a:r>
              <a:rPr lang="en-GB" dirty="0"/>
              <a:t>, auto completes, command history, quick recall…</a:t>
            </a:r>
          </a:p>
          <a:p>
            <a:pPr marL="0" indent="0">
              <a:buNone/>
            </a:pPr>
            <a:endParaRPr lang="en-GB" dirty="0"/>
          </a:p>
        </p:txBody>
      </p:sp>
    </p:spTree>
    <p:extLst>
      <p:ext uri="{BB962C8B-B14F-4D97-AF65-F5344CB8AC3E}">
        <p14:creationId xmlns:p14="http://schemas.microsoft.com/office/powerpoint/2010/main" val="10578647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US" sz="3600" b="1" dirty="0"/>
              <a:t> </a:t>
            </a:r>
            <a:r>
              <a:rPr lang="en-US" sz="3600" b="1" dirty="0" smtClean="0"/>
              <a:t> </a:t>
            </a:r>
            <a:r>
              <a:rPr lang="en-GB" sz="3600" dirty="0"/>
              <a:t>So what is Linux?</a:t>
            </a:r>
            <a:endParaRPr lang="en-US" sz="36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endParaRPr lang="en-GB" dirty="0"/>
          </a:p>
          <a:p>
            <a:r>
              <a:rPr lang="en-GB" dirty="0" smtClean="0"/>
              <a:t>It’s </a:t>
            </a:r>
            <a:r>
              <a:rPr lang="en-GB" dirty="0"/>
              <a:t>an operating system or OS. </a:t>
            </a:r>
            <a:br>
              <a:rPr lang="en-GB" dirty="0"/>
            </a:br>
            <a:r>
              <a:rPr lang="en-GB" dirty="0" smtClean="0"/>
              <a:t> </a:t>
            </a:r>
          </a:p>
          <a:p>
            <a:r>
              <a:rPr lang="en-GB" dirty="0" smtClean="0"/>
              <a:t>It </a:t>
            </a:r>
            <a:r>
              <a:rPr lang="en-GB" dirty="0"/>
              <a:t>comes in many </a:t>
            </a:r>
            <a:r>
              <a:rPr lang="en-GB" dirty="0" smtClean="0"/>
              <a:t>distributions.</a:t>
            </a:r>
          </a:p>
          <a:p>
            <a:endParaRPr lang="en-GB" dirty="0"/>
          </a:p>
          <a:p>
            <a:r>
              <a:rPr lang="en-GB" dirty="0" smtClean="0"/>
              <a:t>For </a:t>
            </a:r>
            <a:r>
              <a:rPr lang="en-GB" dirty="0"/>
              <a:t>this training course we will be using Ubuntu</a:t>
            </a:r>
            <a:r>
              <a:rPr lang="en-GB" dirty="0" smtClean="0"/>
              <a:t>.</a:t>
            </a:r>
            <a:endParaRPr lang="en-GB" dirty="0"/>
          </a:p>
        </p:txBody>
      </p:sp>
    </p:spTree>
    <p:extLst>
      <p:ext uri="{BB962C8B-B14F-4D97-AF65-F5344CB8AC3E}">
        <p14:creationId xmlns:p14="http://schemas.microsoft.com/office/powerpoint/2010/main" val="3696009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b="1" dirty="0"/>
              <a:t>Tips tricks and cheats</a:t>
            </a:r>
            <a:endParaRPr lang="en-US" sz="2800" b="1" dirty="0"/>
          </a:p>
        </p:txBody>
      </p:sp>
      <p:sp>
        <p:nvSpPr>
          <p:cNvPr id="10" name="Content Placeholder 2"/>
          <p:cNvSpPr>
            <a:spLocks noGrp="1"/>
          </p:cNvSpPr>
          <p:nvPr>
            <p:ph idx="1"/>
          </p:nvPr>
        </p:nvSpPr>
        <p:spPr>
          <a:xfrm>
            <a:off x="575733" y="923026"/>
            <a:ext cx="8229600" cy="4968816"/>
          </a:xfrm>
        </p:spPr>
        <p:txBody>
          <a:bodyPr>
            <a:normAutofit fontScale="55000" lnSpcReduction="20000"/>
          </a:bodyPr>
          <a:lstStyle/>
          <a:p>
            <a:pPr marL="0" lvl="0" indent="0">
              <a:buNone/>
            </a:pPr>
            <a:r>
              <a:rPr lang="en-GB" dirty="0"/>
              <a:t>When searching for files or directories with similar characters or strings in their names you can use one of two wildcards * and ?</a:t>
            </a:r>
            <a:br>
              <a:rPr lang="en-GB" dirty="0"/>
            </a:br>
            <a:r>
              <a:rPr lang="en-GB" dirty="0"/>
              <a:t/>
            </a:r>
            <a:br>
              <a:rPr lang="en-GB" dirty="0"/>
            </a:br>
            <a:r>
              <a:rPr lang="en-GB" dirty="0"/>
              <a:t>? is used to match a single character</a:t>
            </a:r>
            <a:br>
              <a:rPr lang="en-GB" dirty="0"/>
            </a:br>
            <a:r>
              <a:rPr lang="en-GB" dirty="0"/>
              <a:t>* is used to  match multiple characters</a:t>
            </a:r>
            <a:br>
              <a:rPr lang="en-GB" dirty="0"/>
            </a:br>
            <a:r>
              <a:rPr lang="en-GB" dirty="0"/>
              <a:t/>
            </a:r>
            <a:br>
              <a:rPr lang="en-GB" dirty="0"/>
            </a:br>
            <a:r>
              <a:rPr lang="en-GB" dirty="0"/>
              <a:t>When combining these commands with flags you are able to perform many different functions.  A prime example would be the </a:t>
            </a:r>
            <a:r>
              <a:rPr lang="en-GB" dirty="0" err="1"/>
              <a:t>rm</a:t>
            </a:r>
            <a:r>
              <a:rPr lang="en-GB" dirty="0"/>
              <a:t> flag allowing you to delete multiple files and directories with a similar name.</a:t>
            </a:r>
            <a:br>
              <a:rPr lang="en-GB" dirty="0"/>
            </a:br>
            <a:endParaRPr lang="en-GB" dirty="0"/>
          </a:p>
          <a:p>
            <a:pPr marL="0" lvl="0" indent="0">
              <a:buNone/>
            </a:pPr>
            <a:r>
              <a:rPr lang="en-GB" dirty="0"/>
              <a:t>When typing in commands and you need to insert a file name you can increase the speed and accuracy by using the tab key to autocomplete.  This works best when you are using highly unique filenames, for less unique file names it will only partially complete the file name, up to the point it no longer becomes unique</a:t>
            </a:r>
            <a:br>
              <a:rPr lang="en-GB" dirty="0"/>
            </a:br>
            <a:endParaRPr lang="en-GB" dirty="0"/>
          </a:p>
          <a:p>
            <a:pPr marL="0" lvl="0" indent="0">
              <a:buNone/>
            </a:pPr>
            <a:r>
              <a:rPr lang="en-GB" dirty="0"/>
              <a:t>The up and down arrow keys will recall previously typed commands and the left and right keys will allow you to edit them.</a:t>
            </a:r>
            <a:br>
              <a:rPr lang="en-GB" dirty="0"/>
            </a:br>
            <a:r>
              <a:rPr lang="en-GB" dirty="0"/>
              <a:t/>
            </a:r>
            <a:br>
              <a:rPr lang="en-GB" dirty="0"/>
            </a:br>
            <a:r>
              <a:rPr lang="en-GB" dirty="0"/>
              <a:t>The history command will also allow you to see a list of previously typed commands.</a:t>
            </a:r>
          </a:p>
          <a:p>
            <a:pPr marL="0" indent="0">
              <a:buNone/>
            </a:pPr>
            <a:endParaRPr lang="en-GB" dirty="0"/>
          </a:p>
        </p:txBody>
      </p:sp>
    </p:spTree>
    <p:extLst>
      <p:ext uri="{BB962C8B-B14F-4D97-AF65-F5344CB8AC3E}">
        <p14:creationId xmlns:p14="http://schemas.microsoft.com/office/powerpoint/2010/main" val="1390859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b="1" dirty="0"/>
              <a:t>Basic Exercises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lvl="0" indent="0">
              <a:buNone/>
            </a:pPr>
            <a:endParaRPr lang="en-GB" dirty="0" smtClean="0"/>
          </a:p>
          <a:p>
            <a:pPr marL="0" lvl="0" indent="0">
              <a:buNone/>
            </a:pPr>
            <a:endParaRPr lang="en-GB" dirty="0"/>
          </a:p>
          <a:p>
            <a:pPr marL="0" lvl="0" indent="0">
              <a:buNone/>
            </a:pPr>
            <a:r>
              <a:rPr lang="en-GB" dirty="0" smtClean="0"/>
              <a:t>For those of you who have not found them already there are a list of basic exercises for you to do to test out what we have gone through thus far.</a:t>
            </a:r>
            <a:endParaRPr lang="en-GB" dirty="0"/>
          </a:p>
          <a:p>
            <a:pPr marL="0" indent="0">
              <a:buNone/>
            </a:pPr>
            <a:endParaRPr lang="en-GB" dirty="0"/>
          </a:p>
        </p:txBody>
      </p:sp>
    </p:spTree>
    <p:extLst>
      <p:ext uri="{BB962C8B-B14F-4D97-AF65-F5344CB8AC3E}">
        <p14:creationId xmlns:p14="http://schemas.microsoft.com/office/powerpoint/2010/main" val="3354667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a:t>Summary</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r>
              <a:rPr lang="en-GB" dirty="0"/>
              <a:t>Linux is not scary, it’s just taking you out of your comfort zone of GUI based operating systems.  The Linux community is superb and there are thousands upon thousands of helpful guides, forums and users out there willing to share knowledge and help the new Linux user.</a:t>
            </a:r>
          </a:p>
          <a:p>
            <a:pPr marL="0" indent="0">
              <a:buNone/>
            </a:pPr>
            <a:endParaRPr lang="en-GB" dirty="0"/>
          </a:p>
        </p:txBody>
      </p:sp>
    </p:spTree>
    <p:extLst>
      <p:ext uri="{BB962C8B-B14F-4D97-AF65-F5344CB8AC3E}">
        <p14:creationId xmlns:p14="http://schemas.microsoft.com/office/powerpoint/2010/main" val="230032414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p:nvPr/>
        </p:nvCxnSpPr>
        <p:spPr>
          <a:xfrm>
            <a:off x="0" y="1421554"/>
            <a:ext cx="9144000" cy="0"/>
          </a:xfrm>
          <a:prstGeom prst="line">
            <a:avLst/>
          </a:prstGeom>
          <a:ln>
            <a:solidFill>
              <a:srgbClr val="000080"/>
            </a:solidFill>
          </a:ln>
        </p:spPr>
        <p:style>
          <a:lnRef idx="2">
            <a:schemeClr val="accent1"/>
          </a:lnRef>
          <a:fillRef idx="0">
            <a:schemeClr val="accent1"/>
          </a:fillRef>
          <a:effectRef idx="1">
            <a:schemeClr val="accent1"/>
          </a:effectRef>
          <a:fontRef idx="minor">
            <a:schemeClr val="tx1"/>
          </a:fontRef>
        </p:style>
      </p:cxnSp>
      <p:sp>
        <p:nvSpPr>
          <p:cNvPr id="9" name="Rectangle 8"/>
          <p:cNvSpPr>
            <a:spLocks/>
          </p:cNvSpPr>
          <p:nvPr/>
        </p:nvSpPr>
        <p:spPr bwMode="auto">
          <a:xfrm>
            <a:off x="1253066" y="2655994"/>
            <a:ext cx="6637867" cy="1021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nchor="ctr"/>
          <a:lstStyle/>
          <a:p>
            <a:pPr algn="r"/>
            <a:endParaRPr lang="en-US" sz="2000" b="1" i="1" dirty="0">
              <a:solidFill>
                <a:srgbClr val="000080"/>
              </a:solidFill>
              <a:ea typeface="ＭＳ Ｐゴシック" charset="0"/>
              <a:cs typeface="ＭＳ Ｐゴシック" charset="0"/>
            </a:endParaRPr>
          </a:p>
        </p:txBody>
      </p:sp>
      <p:sp>
        <p:nvSpPr>
          <p:cNvPr id="3" name="TextBox 2"/>
          <p:cNvSpPr txBox="1"/>
          <p:nvPr/>
        </p:nvSpPr>
        <p:spPr>
          <a:xfrm>
            <a:off x="2081784" y="2969188"/>
            <a:ext cx="5258816" cy="707886"/>
          </a:xfrm>
          <a:prstGeom prst="rect">
            <a:avLst/>
          </a:prstGeom>
          <a:noFill/>
        </p:spPr>
        <p:txBody>
          <a:bodyPr wrap="square" rtlCol="0">
            <a:spAutoFit/>
          </a:bodyPr>
          <a:lstStyle/>
          <a:p>
            <a:r>
              <a:rPr lang="en-GB" sz="4000" dirty="0" smtClean="0">
                <a:solidFill>
                  <a:srgbClr val="000080"/>
                </a:solidFill>
              </a:rPr>
              <a:t>Thank you for listening.</a:t>
            </a:r>
            <a:endParaRPr lang="en-GB" sz="4000" dirty="0">
              <a:solidFill>
                <a:srgbClr val="000080"/>
              </a:solidFill>
            </a:endParaRPr>
          </a:p>
        </p:txBody>
      </p:sp>
    </p:spTree>
    <p:extLst>
      <p:ext uri="{BB962C8B-B14F-4D97-AF65-F5344CB8AC3E}">
        <p14:creationId xmlns:p14="http://schemas.microsoft.com/office/powerpoint/2010/main" val="9094928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US" sz="3600" b="1" dirty="0"/>
              <a:t> </a:t>
            </a:r>
            <a:r>
              <a:rPr lang="en-GB" sz="3600" dirty="0"/>
              <a:t>Time for a quick history lesson.</a:t>
            </a:r>
            <a:endParaRPr lang="en-US" sz="3600" b="1" dirty="0"/>
          </a:p>
        </p:txBody>
      </p:sp>
      <p:sp>
        <p:nvSpPr>
          <p:cNvPr id="10" name="Content Placeholder 2"/>
          <p:cNvSpPr>
            <a:spLocks noGrp="1"/>
          </p:cNvSpPr>
          <p:nvPr>
            <p:ph idx="1"/>
          </p:nvPr>
        </p:nvSpPr>
        <p:spPr>
          <a:xfrm>
            <a:off x="575733" y="923026"/>
            <a:ext cx="8229600" cy="4968816"/>
          </a:xfrm>
        </p:spPr>
        <p:txBody>
          <a:bodyPr>
            <a:normAutofit/>
          </a:bodyPr>
          <a:lstStyle/>
          <a:p>
            <a:r>
              <a:rPr lang="en-GB" dirty="0" smtClean="0"/>
              <a:t>Linux </a:t>
            </a:r>
            <a:r>
              <a:rPr lang="en-GB" dirty="0"/>
              <a:t>is </a:t>
            </a:r>
            <a:r>
              <a:rPr lang="en-GB" dirty="0" smtClean="0"/>
              <a:t>an </a:t>
            </a:r>
            <a:r>
              <a:rPr lang="en-GB" dirty="0"/>
              <a:t>offshoot of Unix. </a:t>
            </a:r>
            <a:endParaRPr lang="en-GB" dirty="0" smtClean="0"/>
          </a:p>
          <a:p>
            <a:endParaRPr lang="en-GB" dirty="0"/>
          </a:p>
          <a:p>
            <a:r>
              <a:rPr lang="en-GB" dirty="0" smtClean="0"/>
              <a:t>Developed </a:t>
            </a:r>
            <a:r>
              <a:rPr lang="en-GB" dirty="0"/>
              <a:t>by Bell Labs in 1969 </a:t>
            </a:r>
            <a:endParaRPr lang="en-GB" dirty="0" smtClean="0"/>
          </a:p>
          <a:p>
            <a:endParaRPr lang="en-GB" dirty="0" smtClean="0"/>
          </a:p>
          <a:p>
            <a:r>
              <a:rPr lang="en-GB" dirty="0"/>
              <a:t>A</a:t>
            </a:r>
            <a:r>
              <a:rPr lang="en-GB" dirty="0" smtClean="0"/>
              <a:t>im </a:t>
            </a:r>
            <a:r>
              <a:rPr lang="en-GB" dirty="0"/>
              <a:t>of allowing multiple users to work simultaneously.  </a:t>
            </a:r>
            <a:endParaRPr lang="en-GB" dirty="0" smtClean="0"/>
          </a:p>
          <a:p>
            <a:r>
              <a:rPr lang="en-GB" dirty="0"/>
              <a:t>E</a:t>
            </a:r>
            <a:r>
              <a:rPr lang="en-GB" dirty="0" smtClean="0"/>
              <a:t>arly </a:t>
            </a:r>
            <a:r>
              <a:rPr lang="en-GB" dirty="0"/>
              <a:t>90’s Unix had become so </a:t>
            </a:r>
            <a:r>
              <a:rPr lang="en-GB" dirty="0" smtClean="0"/>
              <a:t>important Linux was developed.</a:t>
            </a:r>
            <a:endParaRPr lang="en-GB" dirty="0"/>
          </a:p>
        </p:txBody>
      </p:sp>
    </p:spTree>
    <p:extLst>
      <p:ext uri="{BB962C8B-B14F-4D97-AF65-F5344CB8AC3E}">
        <p14:creationId xmlns:p14="http://schemas.microsoft.com/office/powerpoint/2010/main" val="127850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a:t>So that’s the History, what about the present</a:t>
            </a:r>
            <a:r>
              <a:rPr lang="en-GB" sz="2800" dirty="0" smtClean="0"/>
              <a:t>?</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endParaRPr lang="en-GB" dirty="0" smtClean="0"/>
          </a:p>
          <a:p>
            <a:r>
              <a:rPr lang="en-GB" dirty="0" smtClean="0"/>
              <a:t>The </a:t>
            </a:r>
            <a:r>
              <a:rPr lang="en-GB" dirty="0"/>
              <a:t>most ported </a:t>
            </a:r>
            <a:r>
              <a:rPr lang="en-GB" dirty="0" smtClean="0"/>
              <a:t>OS across </a:t>
            </a:r>
            <a:r>
              <a:rPr lang="en-GB" dirty="0"/>
              <a:t>the globe. </a:t>
            </a:r>
            <a:endParaRPr lang="en-GB" dirty="0" smtClean="0"/>
          </a:p>
          <a:p>
            <a:pPr marL="0" indent="0">
              <a:buNone/>
            </a:pPr>
            <a:r>
              <a:rPr lang="en-GB" dirty="0" smtClean="0"/>
              <a:t> </a:t>
            </a:r>
          </a:p>
          <a:p>
            <a:r>
              <a:rPr lang="en-GB" dirty="0" smtClean="0"/>
              <a:t>June </a:t>
            </a:r>
            <a:r>
              <a:rPr lang="en-GB" dirty="0"/>
              <a:t>2013 &gt;</a:t>
            </a:r>
            <a:r>
              <a:rPr lang="en-GB" dirty="0" smtClean="0"/>
              <a:t> </a:t>
            </a:r>
            <a:r>
              <a:rPr lang="en-GB" dirty="0"/>
              <a:t>95% of the world’s 500 fastest supercomputers </a:t>
            </a:r>
            <a:r>
              <a:rPr lang="en-GB" dirty="0" smtClean="0"/>
              <a:t>are using Linux.</a:t>
            </a:r>
          </a:p>
          <a:p>
            <a:endParaRPr lang="en-GB" dirty="0" smtClean="0"/>
          </a:p>
          <a:p>
            <a:r>
              <a:rPr lang="en-GB" dirty="0" smtClean="0"/>
              <a:t>Linux </a:t>
            </a:r>
            <a:r>
              <a:rPr lang="en-GB" dirty="0"/>
              <a:t>dominated the top 44 entirely.  </a:t>
            </a:r>
            <a:endParaRPr lang="en-GB" dirty="0" smtClean="0"/>
          </a:p>
        </p:txBody>
      </p:sp>
    </p:spTree>
    <p:extLst>
      <p:ext uri="{BB962C8B-B14F-4D97-AF65-F5344CB8AC3E}">
        <p14:creationId xmlns:p14="http://schemas.microsoft.com/office/powerpoint/2010/main" val="24799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a:t>Why do we use it instead of another OS?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endParaRPr lang="en-GB" dirty="0" smtClean="0"/>
          </a:p>
          <a:p>
            <a:r>
              <a:rPr lang="en-GB" dirty="0" smtClean="0"/>
              <a:t>The </a:t>
            </a:r>
            <a:r>
              <a:rPr lang="en-GB" dirty="0"/>
              <a:t>cost right </a:t>
            </a:r>
            <a:endParaRPr lang="en-GB" dirty="0" smtClean="0"/>
          </a:p>
          <a:p>
            <a:endParaRPr lang="en-GB" dirty="0" smtClean="0"/>
          </a:p>
          <a:p>
            <a:r>
              <a:rPr lang="en-GB" dirty="0" smtClean="0"/>
              <a:t>Visible source </a:t>
            </a:r>
            <a:r>
              <a:rPr lang="en-GB" dirty="0"/>
              <a:t>code </a:t>
            </a:r>
            <a:endParaRPr lang="en-GB" dirty="0" smtClean="0"/>
          </a:p>
          <a:p>
            <a:endParaRPr lang="en-GB" dirty="0" smtClean="0"/>
          </a:p>
          <a:p>
            <a:r>
              <a:rPr lang="en-GB" dirty="0" smtClean="0"/>
              <a:t>Linux promotes </a:t>
            </a:r>
            <a:r>
              <a:rPr lang="en-GB" dirty="0"/>
              <a:t>open sourcing and freeware of the applications written to run on </a:t>
            </a:r>
            <a:r>
              <a:rPr lang="en-GB" dirty="0" smtClean="0"/>
              <a:t>it.</a:t>
            </a:r>
            <a:endParaRPr lang="en-GB" dirty="0"/>
          </a:p>
        </p:txBody>
      </p:sp>
    </p:spTree>
    <p:extLst>
      <p:ext uri="{BB962C8B-B14F-4D97-AF65-F5344CB8AC3E}">
        <p14:creationId xmlns:p14="http://schemas.microsoft.com/office/powerpoint/2010/main" val="1551024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Any other reasons?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r>
              <a:rPr lang="en-GB" dirty="0"/>
              <a:t>Another reason that has been suggested is that Linux has the better mascot. Allow me to introduce you all to ‘Tux’. -  He’s a Libra, likes Sardines and long walks in the snow</a:t>
            </a:r>
          </a:p>
        </p:txBody>
      </p:sp>
      <p:pic>
        <p:nvPicPr>
          <p:cNvPr id="8" name="Picture 7" descr="http://upload.wikimedia.org/wikipedia/commons/thumb/3/35/Tux.svg/512px-Tux.svg.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34117" y="3791813"/>
            <a:ext cx="1187450" cy="1379220"/>
          </a:xfrm>
          <a:prstGeom prst="rect">
            <a:avLst/>
          </a:prstGeom>
          <a:noFill/>
          <a:ln>
            <a:noFill/>
          </a:ln>
        </p:spPr>
      </p:pic>
    </p:spTree>
    <p:extLst>
      <p:ext uri="{BB962C8B-B14F-4D97-AF65-F5344CB8AC3E}">
        <p14:creationId xmlns:p14="http://schemas.microsoft.com/office/powerpoint/2010/main" val="3940831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a:t>How to access the Terminal</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r>
              <a:rPr lang="en-GB" dirty="0"/>
              <a:t>N</a:t>
            </a:r>
            <a:r>
              <a:rPr lang="en-GB" dirty="0" smtClean="0"/>
              <a:t>ow </a:t>
            </a:r>
            <a:r>
              <a:rPr lang="en-GB" dirty="0"/>
              <a:t>you’re in the </a:t>
            </a:r>
            <a:r>
              <a:rPr lang="en-GB" dirty="0" smtClean="0"/>
              <a:t>GUI, </a:t>
            </a:r>
            <a:r>
              <a:rPr lang="en-GB" dirty="0"/>
              <a:t>In many ways this is very similar to the Windows or Mac OSX OS ‘</a:t>
            </a:r>
            <a:r>
              <a:rPr lang="en-GB" dirty="0" smtClean="0"/>
              <a:t>s.  </a:t>
            </a:r>
          </a:p>
          <a:p>
            <a:pPr marL="0" indent="0">
              <a:buNone/>
            </a:pPr>
            <a:r>
              <a:rPr lang="en-GB" dirty="0" smtClean="0"/>
              <a:t>To </a:t>
            </a:r>
            <a:r>
              <a:rPr lang="en-GB" dirty="0"/>
              <a:t>access the terminal you will need to look for the </a:t>
            </a:r>
            <a:r>
              <a:rPr lang="en-GB" dirty="0" smtClean="0"/>
              <a:t>below icon </a:t>
            </a:r>
            <a:r>
              <a:rPr lang="en-GB" dirty="0"/>
              <a:t>on the launch bar on the left.</a:t>
            </a:r>
          </a:p>
          <a:p>
            <a:pPr marL="0" indent="0">
              <a:buNone/>
            </a:pPr>
            <a:endParaRPr lang="en-GB" b="1" dirty="0"/>
          </a:p>
        </p:txBody>
      </p:sp>
      <p:pic>
        <p:nvPicPr>
          <p:cNvPr id="8" name="Picture 7"/>
          <p:cNvPicPr/>
          <p:nvPr/>
        </p:nvPicPr>
        <p:blipFill>
          <a:blip r:embed="rId2">
            <a:extLst>
              <a:ext uri="{28A0092B-C50C-407E-A947-70E740481C1C}">
                <a14:useLocalDpi xmlns:a14="http://schemas.microsoft.com/office/drawing/2010/main" val="0"/>
              </a:ext>
            </a:extLst>
          </a:blip>
          <a:srcRect/>
          <a:stretch>
            <a:fillRect/>
          </a:stretch>
        </p:blipFill>
        <p:spPr bwMode="auto">
          <a:xfrm>
            <a:off x="3835950" y="4419642"/>
            <a:ext cx="1236381" cy="1026975"/>
          </a:xfrm>
          <a:prstGeom prst="rect">
            <a:avLst/>
          </a:prstGeom>
          <a:noFill/>
          <a:ln>
            <a:noFill/>
          </a:ln>
        </p:spPr>
      </p:pic>
    </p:spTree>
    <p:extLst>
      <p:ext uri="{BB962C8B-B14F-4D97-AF65-F5344CB8AC3E}">
        <p14:creationId xmlns:p14="http://schemas.microsoft.com/office/powerpoint/2010/main" val="37895771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a:t>How to access the Terminal</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buNone/>
            </a:pPr>
            <a:r>
              <a:rPr lang="en-GB" dirty="0"/>
              <a:t>This </a:t>
            </a:r>
            <a:r>
              <a:rPr lang="en-GB" dirty="0" smtClean="0"/>
              <a:t>will result </a:t>
            </a:r>
            <a:r>
              <a:rPr lang="en-GB" dirty="0"/>
              <a:t>in a window </a:t>
            </a:r>
            <a:r>
              <a:rPr lang="en-GB" dirty="0" smtClean="0"/>
              <a:t>like this.</a:t>
            </a:r>
            <a:endParaRPr lang="en-GB" dirty="0"/>
          </a:p>
          <a:p>
            <a:pPr marL="0" indent="0">
              <a:buNone/>
            </a:pPr>
            <a:endParaRPr lang="en-GB" b="1" dirty="0"/>
          </a:p>
        </p:txBody>
      </p:sp>
      <p:pic>
        <p:nvPicPr>
          <p:cNvPr id="9" name="Picture 8"/>
          <p:cNvPicPr/>
          <p:nvPr/>
        </p:nvPicPr>
        <p:blipFill>
          <a:blip r:embed="rId2">
            <a:extLst>
              <a:ext uri="{28A0092B-C50C-407E-A947-70E740481C1C}">
                <a14:useLocalDpi xmlns:a14="http://schemas.microsoft.com/office/drawing/2010/main" val="0"/>
              </a:ext>
            </a:extLst>
          </a:blip>
          <a:srcRect/>
          <a:stretch>
            <a:fillRect/>
          </a:stretch>
        </p:blipFill>
        <p:spPr bwMode="auto">
          <a:xfrm>
            <a:off x="1013254" y="1573428"/>
            <a:ext cx="7035191" cy="4684510"/>
          </a:xfrm>
          <a:prstGeom prst="rect">
            <a:avLst/>
          </a:prstGeom>
          <a:noFill/>
          <a:ln>
            <a:noFill/>
          </a:ln>
        </p:spPr>
      </p:pic>
    </p:spTree>
    <p:extLst>
      <p:ext uri="{BB962C8B-B14F-4D97-AF65-F5344CB8AC3E}">
        <p14:creationId xmlns:p14="http://schemas.microsoft.com/office/powerpoint/2010/main" val="31558522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9144000" cy="6731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en-GB" sz="2800" dirty="0" smtClean="0"/>
              <a:t>The Basics</a:t>
            </a:r>
            <a:endParaRPr lang="en-US" sz="2800" b="1" dirty="0"/>
          </a:p>
        </p:txBody>
      </p:sp>
      <p:sp>
        <p:nvSpPr>
          <p:cNvPr id="10" name="Content Placeholder 2"/>
          <p:cNvSpPr>
            <a:spLocks noGrp="1"/>
          </p:cNvSpPr>
          <p:nvPr>
            <p:ph idx="1"/>
          </p:nvPr>
        </p:nvSpPr>
        <p:spPr>
          <a:xfrm>
            <a:off x="575733" y="923026"/>
            <a:ext cx="8229600" cy="4968816"/>
          </a:xfrm>
        </p:spPr>
        <p:txBody>
          <a:bodyPr>
            <a:normAutofit/>
          </a:bodyPr>
          <a:lstStyle/>
          <a:p>
            <a:pPr marL="0" indent="0" algn="ctr">
              <a:buNone/>
            </a:pPr>
            <a:endParaRPr lang="en-GB" b="1" dirty="0" smtClean="0"/>
          </a:p>
          <a:p>
            <a:pPr marL="0" indent="0" algn="ctr">
              <a:buNone/>
            </a:pPr>
            <a:endParaRPr lang="en-GB" b="1" dirty="0"/>
          </a:p>
          <a:p>
            <a:pPr marL="0" indent="0" algn="ctr">
              <a:buNone/>
            </a:pPr>
            <a:endParaRPr lang="en-GB" b="1" dirty="0" smtClean="0"/>
          </a:p>
          <a:p>
            <a:pPr marL="0" indent="0" algn="ctr">
              <a:buNone/>
            </a:pPr>
            <a:r>
              <a:rPr lang="en-GB" b="1" dirty="0" smtClean="0"/>
              <a:t>Basic </a:t>
            </a:r>
            <a:r>
              <a:rPr lang="en-GB" b="1" dirty="0"/>
              <a:t>commands, flags and getting around.</a:t>
            </a:r>
          </a:p>
        </p:txBody>
      </p:sp>
    </p:spTree>
    <p:extLst>
      <p:ext uri="{BB962C8B-B14F-4D97-AF65-F5344CB8AC3E}">
        <p14:creationId xmlns:p14="http://schemas.microsoft.com/office/powerpoint/2010/main" val="63213847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3738</TotalTime>
  <Words>1186</Words>
  <Application>Microsoft Office PowerPoint</Application>
  <PresentationFormat>On-screen Show (4:3)</PresentationFormat>
  <Paragraphs>154</Paragraphs>
  <Slides>23</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ＭＳ Ｐゴシック</vt: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The Genome Analysis Centre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Vicky Schneider-Gricar (TGAC)</dc:creator>
  <cp:lastModifiedBy>Rahul</cp:lastModifiedBy>
  <cp:revision>64</cp:revision>
  <dcterms:created xsi:type="dcterms:W3CDTF">2013-03-16T21:23:41Z</dcterms:created>
  <dcterms:modified xsi:type="dcterms:W3CDTF">2019-06-26T18:40:01Z</dcterms:modified>
</cp:coreProperties>
</file>